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Courier Prime" charset="1" panose="00000509000000000000"/>
      <p:regular r:id="rId12"/>
    </p:embeddedFont>
    <p:embeddedFont>
      <p:font typeface="Courier Prime Bold" charset="1" panose="00000809000000000000"/>
      <p:regular r:id="rId13"/>
    </p:embeddedFont>
    <p:embeddedFont>
      <p:font typeface="Courier Prime Italics" charset="1" panose="00000509000000000000"/>
      <p:regular r:id="rId14"/>
    </p:embeddedFont>
    <p:embeddedFont>
      <p:font typeface="Courier Prime Bold Italics" charset="1" panose="00000809000000000000"/>
      <p:regular r:id="rId15"/>
    </p:embeddedFont>
    <p:embeddedFont>
      <p:font typeface="Livvic" charset="1" panose="00000000000000000000"/>
      <p:regular r:id="rId16"/>
    </p:embeddedFont>
    <p:embeddedFont>
      <p:font typeface="Livvic Bold" charset="1" panose="00000000000000000000"/>
      <p:regular r:id="rId17"/>
    </p:embeddedFont>
    <p:embeddedFont>
      <p:font typeface="Livvic Italics" charset="1" panose="00000000000000000000"/>
      <p:regular r:id="rId18"/>
    </p:embeddedFont>
    <p:embeddedFont>
      <p:font typeface="Livvic Bold Italics" charset="1" panose="00000000000000000000"/>
      <p:regular r:id="rId19"/>
    </p:embeddedFont>
    <p:embeddedFont>
      <p:font typeface="Livvic Thin" charset="1" panose="00000000000000000000"/>
      <p:regular r:id="rId20"/>
    </p:embeddedFont>
    <p:embeddedFont>
      <p:font typeface="Livvic Thin Italics" charset="1" panose="00000000000000000000"/>
      <p:regular r:id="rId21"/>
    </p:embeddedFont>
    <p:embeddedFont>
      <p:font typeface="Livvic Medium" charset="1" panose="00000000000000000000"/>
      <p:regular r:id="rId22"/>
    </p:embeddedFont>
    <p:embeddedFont>
      <p:font typeface="Livvic Medium Italics" charset="1" panose="00000000000000000000"/>
      <p:regular r:id="rId23"/>
    </p:embeddedFont>
    <p:embeddedFont>
      <p:font typeface="Livvic Semi-Bold" charset="1" panose="00000000000000000000"/>
      <p:regular r:id="rId24"/>
    </p:embeddedFont>
    <p:embeddedFont>
      <p:font typeface="Livvic Semi-Bold Italics" charset="1" panose="00000000000000000000"/>
      <p:regular r:id="rId25"/>
    </p:embeddedFont>
    <p:embeddedFont>
      <p:font typeface="Livvic Heavy" charset="1" panose="00000000000000000000"/>
      <p:regular r:id="rId26"/>
    </p:embeddedFont>
    <p:embeddedFont>
      <p:font typeface="Livvic Heavy Italics" charset="1" panose="00000000000000000000"/>
      <p:regular r:id="rId27"/>
    </p:embeddedFont>
    <p:embeddedFont>
      <p:font typeface="Josefin Sans" charset="1" panose="00000500000000000000"/>
      <p:regular r:id="rId28"/>
    </p:embeddedFont>
    <p:embeddedFont>
      <p:font typeface="Josefin Sans Bold" charset="1" panose="00000800000000000000"/>
      <p:regular r:id="rId29"/>
    </p:embeddedFont>
    <p:embeddedFont>
      <p:font typeface="Josefin Sans Italics" charset="1" panose="00000500000000000000"/>
      <p:regular r:id="rId30"/>
    </p:embeddedFont>
    <p:embeddedFont>
      <p:font typeface="Josefin Sans Bold Italics" charset="1" panose="00000800000000000000"/>
      <p:regular r:id="rId31"/>
    </p:embeddedFont>
    <p:embeddedFont>
      <p:font typeface="Josefin Sans Thin" charset="1" panose="00000300000000000000"/>
      <p:regular r:id="rId32"/>
    </p:embeddedFont>
    <p:embeddedFont>
      <p:font typeface="Josefin Sans Thin Italics" charset="1" panose="00000300000000000000"/>
      <p:regular r:id="rId33"/>
    </p:embeddedFont>
    <p:embeddedFont>
      <p:font typeface="Josefin Sans Light" charset="1" panose="00000400000000000000"/>
      <p:regular r:id="rId34"/>
    </p:embeddedFont>
    <p:embeddedFont>
      <p:font typeface="Josefin Sans Light Italics" charset="1" panose="00000400000000000000"/>
      <p:regular r:id="rId35"/>
    </p:embeddedFont>
    <p:embeddedFont>
      <p:font typeface="Josefin Sans Semi-Bold" charset="1" panose="00000700000000000000"/>
      <p:regular r:id="rId36"/>
    </p:embeddedFont>
    <p:embeddedFont>
      <p:font typeface="Josefin Sans Semi-Bold Italics" charset="1" panose="00000700000000000000"/>
      <p:regular r:id="rId37"/>
    </p:embeddedFont>
    <p:embeddedFont>
      <p:font typeface="Roboto Mono" charset="1" panose="00000000000000000000"/>
      <p:regular r:id="rId38"/>
    </p:embeddedFont>
    <p:embeddedFont>
      <p:font typeface="Roboto Mono Bold" charset="1" panose="00000000000000000000"/>
      <p:regular r:id="rId39"/>
    </p:embeddedFont>
    <p:embeddedFont>
      <p:font typeface="Roboto Mono Italics" charset="1" panose="00000000000000000000"/>
      <p:regular r:id="rId40"/>
    </p:embeddedFont>
    <p:embeddedFont>
      <p:font typeface="Roboto Mono Bold Italics" charset="1" panose="00000000000000000000"/>
      <p:regular r:id="rId41"/>
    </p:embeddedFont>
    <p:embeddedFont>
      <p:font typeface="Roboto Mono Thin" charset="1" panose="00000000000000000000"/>
      <p:regular r:id="rId42"/>
    </p:embeddedFont>
    <p:embeddedFont>
      <p:font typeface="Roboto Mono Thin Italics" charset="1" panose="00000000000000000000"/>
      <p:regular r:id="rId43"/>
    </p:embeddedFont>
    <p:embeddedFont>
      <p:font typeface="Roboto Mono Light" charset="1" panose="00000000000000000000"/>
      <p:regular r:id="rId44"/>
    </p:embeddedFont>
    <p:embeddedFont>
      <p:font typeface="Roboto Mono Light Italics" charset="1" panose="00000000000000000000"/>
      <p:regular r:id="rId45"/>
    </p:embeddedFont>
    <p:embeddedFont>
      <p:font typeface="Roboto Mono Medium" charset="1" panose="00000000000000000000"/>
      <p:regular r:id="rId46"/>
    </p:embeddedFont>
    <p:embeddedFont>
      <p:font typeface="Roboto Mono Medium Italics" charset="1" panose="00000000000000000000"/>
      <p:regular r:id="rId47"/>
    </p:embeddedFont>
    <p:embeddedFont>
      <p:font typeface="Nunito Sans Expanded" charset="1" panose="00000000000000000000"/>
      <p:regular r:id="rId48"/>
    </p:embeddedFont>
    <p:embeddedFont>
      <p:font typeface="Nunito Sans Expanded Bold" charset="1" panose="00000000000000000000"/>
      <p:regular r:id="rId49"/>
    </p:embeddedFont>
    <p:embeddedFont>
      <p:font typeface="Nunito Sans Expanded Italics" charset="1" panose="00000000000000000000"/>
      <p:regular r:id="rId50"/>
    </p:embeddedFont>
    <p:embeddedFont>
      <p:font typeface="Nunito Sans Expanded Bold Italics" charset="1" panose="00000000000000000000"/>
      <p:regular r:id="rId51"/>
    </p:embeddedFont>
    <p:embeddedFont>
      <p:font typeface="Nunito Sans Expanded Extra-Light" charset="1" panose="00000000000000000000"/>
      <p:regular r:id="rId52"/>
    </p:embeddedFont>
    <p:embeddedFont>
      <p:font typeface="Nunito Sans Expanded Extra-Light Italics" charset="1" panose="00000000000000000000"/>
      <p:regular r:id="rId53"/>
    </p:embeddedFont>
    <p:embeddedFont>
      <p:font typeface="Nunito Sans Expanded Light" charset="1" panose="00000000000000000000"/>
      <p:regular r:id="rId54"/>
    </p:embeddedFont>
    <p:embeddedFont>
      <p:font typeface="Nunito Sans Expanded Light Italics" charset="1" panose="00000000000000000000"/>
      <p:regular r:id="rId55"/>
    </p:embeddedFont>
    <p:embeddedFont>
      <p:font typeface="Nunito Sans Expanded Medium" charset="1" panose="00000000000000000000"/>
      <p:regular r:id="rId56"/>
    </p:embeddedFont>
    <p:embeddedFont>
      <p:font typeface="Nunito Sans Expanded Medium Italics" charset="1" panose="00000000000000000000"/>
      <p:regular r:id="rId57"/>
    </p:embeddedFont>
    <p:embeddedFont>
      <p:font typeface="Nunito Sans Expanded Semi-Bold" charset="1" panose="00000000000000000000"/>
      <p:regular r:id="rId58"/>
    </p:embeddedFont>
    <p:embeddedFont>
      <p:font typeface="Nunito Sans Expanded Semi-Bold Italics" charset="1" panose="00000000000000000000"/>
      <p:regular r:id="rId59"/>
    </p:embeddedFont>
    <p:embeddedFont>
      <p:font typeface="Nunito Sans Expanded Ultra-Bold" charset="1" panose="00000000000000000000"/>
      <p:regular r:id="rId60"/>
    </p:embeddedFont>
    <p:embeddedFont>
      <p:font typeface="Nunito Sans Expanded Ultra-Bold Italics" charset="1" panose="00000000000000000000"/>
      <p:regular r:id="rId61"/>
    </p:embeddedFont>
    <p:embeddedFont>
      <p:font typeface="Nunito Sans Expanded Heavy" charset="1" panose="00000000000000000000"/>
      <p:regular r:id="rId62"/>
    </p:embeddedFont>
    <p:embeddedFont>
      <p:font typeface="Nunito Sans Expanded Heavy Italics" charset="1" panose="000000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76" Target="slides/slide13.xml" Type="http://schemas.openxmlformats.org/officeDocument/2006/relationships/slide"/><Relationship Id="rId77" Target="slides/slide14.xml" Type="http://schemas.openxmlformats.org/officeDocument/2006/relationships/slide"/><Relationship Id="rId78" Target="slides/slide15.xml" Type="http://schemas.openxmlformats.org/officeDocument/2006/relationships/slide"/><Relationship Id="rId79" Target="slides/slide16.xml" Type="http://schemas.openxmlformats.org/officeDocument/2006/relationships/slide"/><Relationship Id="rId8" Target="fonts/font8.fntdata" Type="http://schemas.openxmlformats.org/officeDocument/2006/relationships/font"/><Relationship Id="rId80" Target="slides/slide17.xml" Type="http://schemas.openxmlformats.org/officeDocument/2006/relationships/slide"/><Relationship Id="rId81" Target="slides/slide18.xml" Type="http://schemas.openxmlformats.org/officeDocument/2006/relationships/slide"/><Relationship Id="rId82" Target="slides/slide19.xml" Type="http://schemas.openxmlformats.org/officeDocument/2006/relationships/slide"/><Relationship Id="rId83" Target="slides/slide20.xml" Type="http://schemas.openxmlformats.org/officeDocument/2006/relationships/slide"/><Relationship Id="rId84" Target="slides/slide21.xml" Type="http://schemas.openxmlformats.org/officeDocument/2006/relationships/slide"/><Relationship Id="rId85" Target="slides/slide22.xml" Type="http://schemas.openxmlformats.org/officeDocument/2006/relationships/slide"/><Relationship Id="rId86" Target="slides/slide23.xml" Type="http://schemas.openxmlformats.org/officeDocument/2006/relationships/slide"/><Relationship Id="rId87" Target="slides/slide24.xml" Type="http://schemas.openxmlformats.org/officeDocument/2006/relationships/slide"/><Relationship Id="rId88" Target="slides/slide25.xml" Type="http://schemas.openxmlformats.org/officeDocument/2006/relationships/slide"/><Relationship Id="rId89" Target="slides/slide26.xml" Type="http://schemas.openxmlformats.org/officeDocument/2006/relationships/slide"/><Relationship Id="rId9" Target="fonts/font9.fntdata" Type="http://schemas.openxmlformats.org/officeDocument/2006/relationships/font"/><Relationship Id="rId90" Target="slides/slide27.xml" Type="http://schemas.openxmlformats.org/officeDocument/2006/relationships/slide"/><Relationship Id="rId91" Target="slides/slide28.xml" Type="http://schemas.openxmlformats.org/officeDocument/2006/relationships/slide"/><Relationship Id="rId92" Target="slides/slide29.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3.jpeg" Type="http://schemas.openxmlformats.org/officeDocument/2006/relationships/image"/><Relationship Id="rId9" Target="../media/image3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2.pn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317711" y="-173214"/>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21890" y="2558986"/>
            <a:ext cx="17056485" cy="2137811"/>
          </a:xfrm>
          <a:prstGeom prst="rect">
            <a:avLst/>
          </a:prstGeom>
        </p:spPr>
        <p:txBody>
          <a:bodyPr anchor="t" rtlCol="false" tIns="0" lIns="0" bIns="0" rIns="0">
            <a:spAutoFit/>
          </a:bodyPr>
          <a:lstStyle/>
          <a:p>
            <a:pPr algn="ctr">
              <a:lnSpc>
                <a:spcPts val="16123"/>
              </a:lnSpc>
            </a:pPr>
            <a:r>
              <a:rPr lang="en-US" sz="15963">
                <a:solidFill>
                  <a:srgbClr val="211F1C"/>
                </a:solidFill>
                <a:latin typeface="Anton"/>
              </a:rPr>
              <a:t>OUTLIER DETECTION</a:t>
            </a:r>
          </a:p>
        </p:txBody>
      </p:sp>
      <p:sp>
        <p:nvSpPr>
          <p:cNvPr name="Freeform 7" id="7"/>
          <p:cNvSpPr/>
          <p:nvPr/>
        </p:nvSpPr>
        <p:spPr>
          <a:xfrm flipH="false" flipV="false" rot="0">
            <a:off x="1239309" y="3810512"/>
            <a:ext cx="354514" cy="354514"/>
          </a:xfrm>
          <a:custGeom>
            <a:avLst/>
            <a:gdLst/>
            <a:ahLst/>
            <a:cxnLst/>
            <a:rect r="r" b="b" t="t" l="l"/>
            <a:pathLst>
              <a:path h="354514" w="354514">
                <a:moveTo>
                  <a:pt x="0" y="0"/>
                </a:moveTo>
                <a:lnTo>
                  <a:pt x="354514" y="0"/>
                </a:lnTo>
                <a:lnTo>
                  <a:pt x="354514" y="354513"/>
                </a:lnTo>
                <a:lnTo>
                  <a:pt x="0" y="354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30888" y="9131838"/>
            <a:ext cx="275270" cy="275270"/>
          </a:xfrm>
          <a:custGeom>
            <a:avLst/>
            <a:gdLst/>
            <a:ahLst/>
            <a:cxnLst/>
            <a:rect r="r" b="b" t="t" l="l"/>
            <a:pathLst>
              <a:path h="275270" w="275270">
                <a:moveTo>
                  <a:pt x="0" y="0"/>
                </a:moveTo>
                <a:lnTo>
                  <a:pt x="275270" y="0"/>
                </a:lnTo>
                <a:lnTo>
                  <a:pt x="275270" y="275270"/>
                </a:lnTo>
                <a:lnTo>
                  <a:pt x="0" y="2752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671447" y="9133823"/>
            <a:ext cx="273285" cy="273285"/>
          </a:xfrm>
          <a:custGeom>
            <a:avLst/>
            <a:gdLst/>
            <a:ahLst/>
            <a:cxnLst/>
            <a:rect r="r" b="b" t="t" l="l"/>
            <a:pathLst>
              <a:path h="273285" w="273285">
                <a:moveTo>
                  <a:pt x="0" y="0"/>
                </a:moveTo>
                <a:lnTo>
                  <a:pt x="273284" y="0"/>
                </a:lnTo>
                <a:lnTo>
                  <a:pt x="273284" y="273285"/>
                </a:lnTo>
                <a:lnTo>
                  <a:pt x="0" y="2732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6192677" y="3987768"/>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264719">
            <a:off x="13864450" y="4839343"/>
            <a:ext cx="3776226" cy="1823298"/>
            <a:chOff x="0" y="0"/>
            <a:chExt cx="5034968" cy="2431065"/>
          </a:xfrm>
        </p:grpSpPr>
        <p:sp>
          <p:nvSpPr>
            <p:cNvPr name="Freeform 12" id="12"/>
            <p:cNvSpPr/>
            <p:nvPr/>
          </p:nvSpPr>
          <p:spPr>
            <a:xfrm flipH="false" flipV="false" rot="-646737">
              <a:off x="102835" y="437868"/>
              <a:ext cx="4829297" cy="1555329"/>
            </a:xfrm>
            <a:custGeom>
              <a:avLst/>
              <a:gdLst/>
              <a:ahLst/>
              <a:cxnLst/>
              <a:rect r="r" b="b" t="t" l="l"/>
              <a:pathLst>
                <a:path h="1555329" w="4829297">
                  <a:moveTo>
                    <a:pt x="0" y="0"/>
                  </a:moveTo>
                  <a:lnTo>
                    <a:pt x="4829297" y="0"/>
                  </a:lnTo>
                  <a:lnTo>
                    <a:pt x="4829297" y="1555329"/>
                  </a:lnTo>
                  <a:lnTo>
                    <a:pt x="0" y="1555329"/>
                  </a:lnTo>
                  <a:lnTo>
                    <a:pt x="0" y="0"/>
                  </a:lnTo>
                  <a:close/>
                </a:path>
              </a:pathLst>
            </a:custGeom>
            <a:blipFill>
              <a:blip r:embed="rId10"/>
              <a:stretch>
                <a:fillRect l="-7388" t="-99248" r="-2408" b="-217142"/>
              </a:stretch>
            </a:blipFill>
          </p:spPr>
        </p:sp>
        <p:sp>
          <p:nvSpPr>
            <p:cNvPr name="TextBox 13" id="13"/>
            <p:cNvSpPr txBox="true"/>
            <p:nvPr/>
          </p:nvSpPr>
          <p:spPr>
            <a:xfrm rot="-646737">
              <a:off x="404567" y="862018"/>
              <a:ext cx="4212602" cy="631987"/>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Courier Prime"/>
                </a:rPr>
                <a:t>PRESENTATION</a:t>
              </a:r>
            </a:p>
          </p:txBody>
        </p:sp>
      </p:grpSp>
      <p:sp>
        <p:nvSpPr>
          <p:cNvPr name="Freeform 14" id="14"/>
          <p:cNvSpPr/>
          <p:nvPr/>
        </p:nvSpPr>
        <p:spPr>
          <a:xfrm flipH="false" flipV="false" rot="0">
            <a:off x="4006158" y="5550691"/>
            <a:ext cx="10275683" cy="10623357"/>
          </a:xfrm>
          <a:custGeom>
            <a:avLst/>
            <a:gdLst/>
            <a:ahLst/>
            <a:cxnLst/>
            <a:rect r="r" b="b" t="t" l="l"/>
            <a:pathLst>
              <a:path h="10623357" w="10275683">
                <a:moveTo>
                  <a:pt x="0" y="0"/>
                </a:moveTo>
                <a:lnTo>
                  <a:pt x="10275684" y="0"/>
                </a:lnTo>
                <a:lnTo>
                  <a:pt x="10275684" y="10623357"/>
                </a:lnTo>
                <a:lnTo>
                  <a:pt x="0" y="106233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1006160">
            <a:off x="2152549" y="5370949"/>
            <a:ext cx="2120643" cy="2730062"/>
          </a:xfrm>
          <a:custGeom>
            <a:avLst/>
            <a:gdLst/>
            <a:ahLst/>
            <a:cxnLst/>
            <a:rect r="r" b="b" t="t" l="l"/>
            <a:pathLst>
              <a:path h="2730062" w="2120643">
                <a:moveTo>
                  <a:pt x="0" y="0"/>
                </a:moveTo>
                <a:lnTo>
                  <a:pt x="2120643" y="0"/>
                </a:lnTo>
                <a:lnTo>
                  <a:pt x="2120643" y="2730062"/>
                </a:lnTo>
                <a:lnTo>
                  <a:pt x="0" y="27300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671447" y="773278"/>
            <a:ext cx="4477452" cy="255422"/>
          </a:xfrm>
          <a:prstGeom prst="rect">
            <a:avLst/>
          </a:prstGeom>
        </p:spPr>
        <p:txBody>
          <a:bodyPr anchor="t" rtlCol="false" tIns="0" lIns="0" bIns="0" rIns="0">
            <a:spAutoFit/>
          </a:bodyPr>
          <a:lstStyle/>
          <a:p>
            <a:pPr algn="r"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17" id="17"/>
          <p:cNvSpPr txBox="true"/>
          <p:nvPr/>
        </p:nvSpPr>
        <p:spPr>
          <a:xfrm rot="0">
            <a:off x="1239309" y="8679914"/>
            <a:ext cx="2197001" cy="812569"/>
          </a:xfrm>
          <a:prstGeom prst="rect">
            <a:avLst/>
          </a:prstGeom>
        </p:spPr>
        <p:txBody>
          <a:bodyPr anchor="t" rtlCol="false" tIns="0" lIns="0" bIns="0" rIns="0">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31756"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601737" y="3116925"/>
            <a:ext cx="6657563" cy="4229753"/>
          </a:xfrm>
          <a:custGeom>
            <a:avLst/>
            <a:gdLst/>
            <a:ahLst/>
            <a:cxnLst/>
            <a:rect r="r" b="b" t="t" l="l"/>
            <a:pathLst>
              <a:path h="4229753" w="6657563">
                <a:moveTo>
                  <a:pt x="0" y="0"/>
                </a:moveTo>
                <a:lnTo>
                  <a:pt x="6657563" y="0"/>
                </a:lnTo>
                <a:lnTo>
                  <a:pt x="6657563" y="4229753"/>
                </a:lnTo>
                <a:lnTo>
                  <a:pt x="0" y="4229753"/>
                </a:lnTo>
                <a:lnTo>
                  <a:pt x="0" y="0"/>
                </a:lnTo>
                <a:close/>
              </a:path>
            </a:pathLst>
          </a:custGeom>
          <a:blipFill>
            <a:blip r:embed="rId8"/>
            <a:stretch>
              <a:fillRect l="0" t="0" r="0" b="0"/>
            </a:stretch>
          </a:blipFill>
        </p:spPr>
      </p:sp>
      <p:sp>
        <p:nvSpPr>
          <p:cNvPr name="TextBox 8" id="8"/>
          <p:cNvSpPr txBox="true"/>
          <p:nvPr/>
        </p:nvSpPr>
        <p:spPr>
          <a:xfrm rot="0">
            <a:off x="1028700" y="2598429"/>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4592357"/>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Phương pháp Z-Score</a:t>
            </a:r>
          </a:p>
        </p:txBody>
      </p:sp>
      <p:sp>
        <p:nvSpPr>
          <p:cNvPr name="TextBox 10" id="10"/>
          <p:cNvSpPr txBox="true"/>
          <p:nvPr/>
        </p:nvSpPr>
        <p:spPr>
          <a:xfrm rot="0">
            <a:off x="1028700" y="5441351"/>
            <a:ext cx="8831179" cy="2485345"/>
          </a:xfrm>
          <a:prstGeom prst="rect">
            <a:avLst/>
          </a:prstGeom>
        </p:spPr>
        <p:txBody>
          <a:bodyPr anchor="t" rtlCol="false" tIns="0" lIns="0" bIns="0" rIns="0">
            <a:spAutoFit/>
          </a:bodyPr>
          <a:lstStyle/>
          <a:p>
            <a:pPr algn="just" marL="0" indent="0" lvl="0">
              <a:lnSpc>
                <a:spcPts val="4023"/>
              </a:lnSpc>
            </a:pPr>
            <a:r>
              <a:rPr lang="en-US" sz="2286">
                <a:solidFill>
                  <a:srgbClr val="211F1C"/>
                </a:solidFill>
                <a:latin typeface="Roboto Mono"/>
              </a:rPr>
              <a:t>Phương pháp Z-score dựa trên ý tưởng đo độ lệch của mỗi điểm dữ liệu so với trung bình theo đơn vị của độ lệch chuẩn (standard deviation).Nếu Z-score của một điểm dữ liệu vượt quá một ngưỡng xác định (thường là 2 hoặc 3), điểm đó được coi là outlier.</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31756"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601737" y="3334657"/>
            <a:ext cx="6657563" cy="4229753"/>
          </a:xfrm>
          <a:custGeom>
            <a:avLst/>
            <a:gdLst/>
            <a:ahLst/>
            <a:cxnLst/>
            <a:rect r="r" b="b" t="t" l="l"/>
            <a:pathLst>
              <a:path h="4229753" w="6657563">
                <a:moveTo>
                  <a:pt x="0" y="0"/>
                </a:moveTo>
                <a:lnTo>
                  <a:pt x="6657563" y="0"/>
                </a:lnTo>
                <a:lnTo>
                  <a:pt x="6657563" y="4229753"/>
                </a:lnTo>
                <a:lnTo>
                  <a:pt x="0" y="4229753"/>
                </a:lnTo>
                <a:lnTo>
                  <a:pt x="0" y="0"/>
                </a:lnTo>
                <a:close/>
              </a:path>
            </a:pathLst>
          </a:custGeom>
          <a:blipFill>
            <a:blip r:embed="rId8"/>
            <a:stretch>
              <a:fillRect l="0" t="0" r="0" b="0"/>
            </a:stretch>
          </a:blipFill>
        </p:spPr>
      </p:sp>
      <p:sp>
        <p:nvSpPr>
          <p:cNvPr name="TextBox 8" id="8"/>
          <p:cNvSpPr txBox="true"/>
          <p:nvPr/>
        </p:nvSpPr>
        <p:spPr>
          <a:xfrm rot="0">
            <a:off x="1028700" y="1894795"/>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3586671"/>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Ưu &amp; Nhược điểm</a:t>
            </a:r>
          </a:p>
        </p:txBody>
      </p:sp>
      <p:sp>
        <p:nvSpPr>
          <p:cNvPr name="TextBox 10" id="10"/>
          <p:cNvSpPr txBox="true"/>
          <p:nvPr/>
        </p:nvSpPr>
        <p:spPr>
          <a:xfrm rot="0">
            <a:off x="1028700" y="4216590"/>
            <a:ext cx="8831179" cy="5514295"/>
          </a:xfrm>
          <a:prstGeom prst="rect">
            <a:avLst/>
          </a:prstGeom>
        </p:spPr>
        <p:txBody>
          <a:bodyPr anchor="t" rtlCol="false" tIns="0" lIns="0" bIns="0" rIns="0">
            <a:spAutoFit/>
          </a:bodyPr>
          <a:lstStyle/>
          <a:p>
            <a:pPr algn="just">
              <a:lnSpc>
                <a:spcPts val="4023"/>
              </a:lnSpc>
            </a:pPr>
            <a:r>
              <a:rPr lang="en-US" sz="2286">
                <a:solidFill>
                  <a:srgbClr val="211F1C"/>
                </a:solidFill>
                <a:latin typeface="Roboto Mono"/>
              </a:rPr>
              <a:t>Ưu điểm:</a:t>
            </a:r>
          </a:p>
          <a:p>
            <a:pPr algn="just" marL="493624" indent="-246812" lvl="1">
              <a:lnSpc>
                <a:spcPts val="4023"/>
              </a:lnSpc>
              <a:buFont typeface="Arial"/>
              <a:buChar char="•"/>
            </a:pPr>
            <a:r>
              <a:rPr lang="en-US" sz="2286">
                <a:solidFill>
                  <a:srgbClr val="211F1C"/>
                </a:solidFill>
                <a:latin typeface="Roboto Mono"/>
              </a:rPr>
              <a:t>Dễ hiểu và thực hiện.</a:t>
            </a:r>
          </a:p>
          <a:p>
            <a:pPr algn="just" marL="493624" indent="-246812" lvl="1">
              <a:lnSpc>
                <a:spcPts val="4023"/>
              </a:lnSpc>
              <a:buFont typeface="Arial"/>
              <a:buChar char="•"/>
            </a:pPr>
            <a:r>
              <a:rPr lang="en-US" sz="2286">
                <a:solidFill>
                  <a:srgbClr val="211F1C"/>
                </a:solidFill>
                <a:latin typeface="Roboto Mono"/>
              </a:rPr>
              <a:t>Phù hợp cho các phân phối dữ liệu gần với phân phối Gaussian.</a:t>
            </a:r>
          </a:p>
          <a:p>
            <a:pPr algn="just">
              <a:lnSpc>
                <a:spcPts val="4023"/>
              </a:lnSpc>
            </a:pPr>
            <a:r>
              <a:rPr lang="en-US" sz="2286">
                <a:solidFill>
                  <a:srgbClr val="211F1C"/>
                </a:solidFill>
                <a:latin typeface="Roboto Mono"/>
              </a:rPr>
              <a:t>Nhược điểm:</a:t>
            </a:r>
          </a:p>
          <a:p>
            <a:pPr algn="just" marL="493624" indent="-246812" lvl="1">
              <a:lnSpc>
                <a:spcPts val="4023"/>
              </a:lnSpc>
              <a:buFont typeface="Arial"/>
              <a:buChar char="•"/>
            </a:pPr>
            <a:r>
              <a:rPr lang="en-US" sz="2286">
                <a:solidFill>
                  <a:srgbClr val="211F1C"/>
                </a:solidFill>
                <a:latin typeface="Roboto Mono"/>
              </a:rPr>
              <a:t>Không hiệu quả cho các phân phối không đồng nhất hoặc dữ liệu có nhiều outliers.</a:t>
            </a:r>
          </a:p>
          <a:p>
            <a:pPr algn="just" marL="493624" indent="-246812" lvl="1">
              <a:lnSpc>
                <a:spcPts val="4023"/>
              </a:lnSpc>
              <a:buFont typeface="Arial"/>
              <a:buChar char="•"/>
            </a:pPr>
            <a:r>
              <a:rPr lang="en-US" sz="2286">
                <a:solidFill>
                  <a:srgbClr val="211F1C"/>
                </a:solidFill>
                <a:latin typeface="Roboto Mono"/>
              </a:rPr>
              <a:t>Cần chọn ngưỡng Z-score phù hợp, điều này có thể khá đặc biệt đối với các bộ dữ liệu lớn hoặc phức tạp.</a:t>
            </a:r>
          </a:p>
          <a:p>
            <a:pPr algn="just" marL="0" indent="0" lvl="0">
              <a:lnSpc>
                <a:spcPts val="4023"/>
              </a:lnSpc>
            </a:pP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287137" y="2670479"/>
            <a:ext cx="5972163" cy="4382797"/>
          </a:xfrm>
          <a:custGeom>
            <a:avLst/>
            <a:gdLst/>
            <a:ahLst/>
            <a:cxnLst/>
            <a:rect r="r" b="b" t="t" l="l"/>
            <a:pathLst>
              <a:path h="4382797" w="5972163">
                <a:moveTo>
                  <a:pt x="0" y="0"/>
                </a:moveTo>
                <a:lnTo>
                  <a:pt x="5972163" y="0"/>
                </a:lnTo>
                <a:lnTo>
                  <a:pt x="5972163" y="4382798"/>
                </a:lnTo>
                <a:lnTo>
                  <a:pt x="0" y="4382798"/>
                </a:lnTo>
                <a:lnTo>
                  <a:pt x="0" y="0"/>
                </a:lnTo>
                <a:close/>
              </a:path>
            </a:pathLst>
          </a:custGeom>
          <a:blipFill>
            <a:blip r:embed="rId8"/>
            <a:stretch>
              <a:fillRect l="0" t="0" r="0" b="0"/>
            </a:stretch>
          </a:blipFill>
        </p:spPr>
      </p:sp>
      <p:sp>
        <p:nvSpPr>
          <p:cNvPr name="TextBox 8" id="8"/>
          <p:cNvSpPr txBox="true"/>
          <p:nvPr/>
        </p:nvSpPr>
        <p:spPr>
          <a:xfrm rot="0">
            <a:off x="1028700" y="282710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4785678"/>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Phương pháp IQR Based Filtering</a:t>
            </a:r>
          </a:p>
        </p:txBody>
      </p:sp>
      <p:sp>
        <p:nvSpPr>
          <p:cNvPr name="TextBox 10" id="10"/>
          <p:cNvSpPr txBox="true"/>
          <p:nvPr/>
        </p:nvSpPr>
        <p:spPr>
          <a:xfrm rot="0">
            <a:off x="1028700" y="5609604"/>
            <a:ext cx="9050254" cy="1516208"/>
          </a:xfrm>
          <a:prstGeom prst="rect">
            <a:avLst/>
          </a:prstGeom>
        </p:spPr>
        <p:txBody>
          <a:bodyPr anchor="t" rtlCol="false" tIns="0" lIns="0" bIns="0" rIns="0">
            <a:spAutoFit/>
          </a:bodyPr>
          <a:lstStyle/>
          <a:p>
            <a:pPr algn="just" marL="0" indent="0" lvl="0">
              <a:lnSpc>
                <a:spcPts val="4199"/>
              </a:lnSpc>
            </a:pPr>
            <a:r>
              <a:rPr lang="en-US" sz="2386">
                <a:solidFill>
                  <a:srgbClr val="211F1C"/>
                </a:solidFill>
                <a:latin typeface="Roboto Mono"/>
              </a:rPr>
              <a:t>Phương pháp IQR (Interquartile Range) Based Filtering là một phương pháp phổ biến để phát hiện outlier trong dữ liệu.</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62327" y="3042341"/>
            <a:ext cx="5816048" cy="4268229"/>
          </a:xfrm>
          <a:custGeom>
            <a:avLst/>
            <a:gdLst/>
            <a:ahLst/>
            <a:cxnLst/>
            <a:rect r="r" b="b" t="t" l="l"/>
            <a:pathLst>
              <a:path h="4268229" w="5816048">
                <a:moveTo>
                  <a:pt x="0" y="0"/>
                </a:moveTo>
                <a:lnTo>
                  <a:pt x="5816048" y="0"/>
                </a:lnTo>
                <a:lnTo>
                  <a:pt x="5816048" y="4268229"/>
                </a:lnTo>
                <a:lnTo>
                  <a:pt x="0" y="4268229"/>
                </a:lnTo>
                <a:lnTo>
                  <a:pt x="0" y="0"/>
                </a:lnTo>
                <a:close/>
              </a:path>
            </a:pathLst>
          </a:custGeom>
          <a:blipFill>
            <a:blip r:embed="rId8"/>
            <a:stretch>
              <a:fillRect l="0" t="0" r="0" b="0"/>
            </a:stretch>
          </a:blipFill>
        </p:spPr>
      </p:sp>
      <p:sp>
        <p:nvSpPr>
          <p:cNvPr name="TextBox 8" id="8"/>
          <p:cNvSpPr txBox="true"/>
          <p:nvPr/>
        </p:nvSpPr>
        <p:spPr>
          <a:xfrm rot="0">
            <a:off x="1028700" y="1897878"/>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3850859"/>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Nguyên lí hoạt động</a:t>
            </a:r>
          </a:p>
        </p:txBody>
      </p:sp>
      <p:sp>
        <p:nvSpPr>
          <p:cNvPr name="TextBox 10" id="10"/>
          <p:cNvSpPr txBox="true"/>
          <p:nvPr/>
        </p:nvSpPr>
        <p:spPr>
          <a:xfrm rot="0">
            <a:off x="809625" y="4661753"/>
            <a:ext cx="10119299" cy="5183333"/>
          </a:xfrm>
          <a:prstGeom prst="rect">
            <a:avLst/>
          </a:prstGeom>
        </p:spPr>
        <p:txBody>
          <a:bodyPr anchor="t" rtlCol="false" tIns="0" lIns="0" bIns="0" rIns="0">
            <a:spAutoFit/>
          </a:bodyPr>
          <a:lstStyle/>
          <a:p>
            <a:pPr algn="just" marL="515213" indent="-257606" lvl="1">
              <a:lnSpc>
                <a:spcPts val="4199"/>
              </a:lnSpc>
              <a:buFont typeface="Arial"/>
              <a:buChar char="•"/>
            </a:pPr>
            <a:r>
              <a:rPr lang="en-US" sz="2386">
                <a:solidFill>
                  <a:srgbClr val="211F1C"/>
                </a:solidFill>
                <a:latin typeface="Roboto Mono"/>
              </a:rPr>
              <a:t>Phương pháp này dựa trên sự khác biệt giữa phần tư thứ ba (Q3) và phần tư thứ nhất (Q1) của phân phối dữ liệu, gọi là IQR (Interquartile Range). IQR là một độ đo cho biết phạm vi của dữ liệu chứa 50% trọng số của toàn bộ dữ liệu.</a:t>
            </a:r>
          </a:p>
          <a:p>
            <a:pPr algn="just" marL="515213" indent="-257606" lvl="1">
              <a:lnSpc>
                <a:spcPts val="4199"/>
              </a:lnSpc>
              <a:buFont typeface="Arial"/>
              <a:buChar char="•"/>
            </a:pPr>
            <a:r>
              <a:rPr lang="en-US" sz="2386">
                <a:solidFill>
                  <a:srgbClr val="211F1C"/>
                </a:solidFill>
                <a:latin typeface="Roboto Mono"/>
              </a:rPr>
              <a:t>Nguyên lý hoạt động của phương pháp IQR là xác định các điểm dữ liệu nằm ngoài phạm vi IQR, tức là nằm ngoài "hộp" mà dữ liệu chủ yếu tập trung. Các điểm nằm ngoài phạm vi này thường được coi là outlier.</a:t>
            </a:r>
          </a:p>
          <a:p>
            <a:pPr algn="just" marL="0" indent="0" lvl="0">
              <a:lnSpc>
                <a:spcPts val="4199"/>
              </a:lnSpc>
            </a:pP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147999" y="2820660"/>
            <a:ext cx="6330376" cy="4645679"/>
          </a:xfrm>
          <a:custGeom>
            <a:avLst/>
            <a:gdLst/>
            <a:ahLst/>
            <a:cxnLst/>
            <a:rect r="r" b="b" t="t" l="l"/>
            <a:pathLst>
              <a:path h="4645679" w="6330376">
                <a:moveTo>
                  <a:pt x="0" y="0"/>
                </a:moveTo>
                <a:lnTo>
                  <a:pt x="6330376" y="0"/>
                </a:lnTo>
                <a:lnTo>
                  <a:pt x="6330376" y="4645680"/>
                </a:lnTo>
                <a:lnTo>
                  <a:pt x="0" y="4645680"/>
                </a:lnTo>
                <a:lnTo>
                  <a:pt x="0" y="0"/>
                </a:lnTo>
                <a:close/>
              </a:path>
            </a:pathLst>
          </a:custGeom>
          <a:blipFill>
            <a:blip r:embed="rId8"/>
            <a:stretch>
              <a:fillRect l="0" t="0" r="0" b="0"/>
            </a:stretch>
          </a:blipFill>
        </p:spPr>
      </p:sp>
      <p:sp>
        <p:nvSpPr>
          <p:cNvPr name="TextBox 8" id="8"/>
          <p:cNvSpPr txBox="true"/>
          <p:nvPr/>
        </p:nvSpPr>
        <p:spPr>
          <a:xfrm rot="0">
            <a:off x="1028700" y="1897878"/>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4652228"/>
            <a:ext cx="9593242" cy="5009470"/>
          </a:xfrm>
          <a:prstGeom prst="rect">
            <a:avLst/>
          </a:prstGeom>
        </p:spPr>
        <p:txBody>
          <a:bodyPr anchor="t" rtlCol="false" tIns="0" lIns="0" bIns="0" rIns="0">
            <a:spAutoFit/>
          </a:bodyPr>
          <a:lstStyle/>
          <a:p>
            <a:pPr algn="just">
              <a:lnSpc>
                <a:spcPts val="4023"/>
              </a:lnSpc>
            </a:pPr>
            <a:r>
              <a:rPr lang="en-US" sz="2286">
                <a:solidFill>
                  <a:srgbClr val="211F1C"/>
                </a:solidFill>
                <a:latin typeface="Roboto Mono"/>
              </a:rPr>
              <a:t>Ưu điểm:</a:t>
            </a:r>
          </a:p>
          <a:p>
            <a:pPr algn="just" marL="493624" indent="-246812" lvl="1">
              <a:lnSpc>
                <a:spcPts val="4023"/>
              </a:lnSpc>
              <a:buFont typeface="Arial"/>
              <a:buChar char="•"/>
            </a:pPr>
            <a:r>
              <a:rPr lang="en-US" sz="2286">
                <a:solidFill>
                  <a:srgbClr val="211F1C"/>
                </a:solidFill>
                <a:latin typeface="Roboto Mono"/>
              </a:rPr>
              <a:t>Robust với các phân phối không đồng nhất và dữ liệu chứa outliers.</a:t>
            </a:r>
          </a:p>
          <a:p>
            <a:pPr algn="just" marL="493624" indent="-246812" lvl="1">
              <a:lnSpc>
                <a:spcPts val="4023"/>
              </a:lnSpc>
              <a:buFont typeface="Arial"/>
              <a:buChar char="•"/>
            </a:pPr>
            <a:r>
              <a:rPr lang="en-US" sz="2286">
                <a:solidFill>
                  <a:srgbClr val="211F1C"/>
                </a:solidFill>
                <a:latin typeface="Roboto Mono"/>
              </a:rPr>
              <a:t>Dễ thực hiện và hiểu.</a:t>
            </a:r>
          </a:p>
          <a:p>
            <a:pPr algn="just">
              <a:lnSpc>
                <a:spcPts val="4023"/>
              </a:lnSpc>
            </a:pPr>
            <a:r>
              <a:rPr lang="en-US" sz="2286">
                <a:solidFill>
                  <a:srgbClr val="211F1C"/>
                </a:solidFill>
                <a:latin typeface="Roboto Mono"/>
              </a:rPr>
              <a:t>Nhược điểm:</a:t>
            </a:r>
          </a:p>
          <a:p>
            <a:pPr algn="just" marL="493624" indent="-246812" lvl="1">
              <a:lnSpc>
                <a:spcPts val="4023"/>
              </a:lnSpc>
              <a:buFont typeface="Arial"/>
              <a:buChar char="•"/>
            </a:pPr>
            <a:r>
              <a:rPr lang="en-US" sz="2286">
                <a:solidFill>
                  <a:srgbClr val="211F1C"/>
                </a:solidFill>
                <a:latin typeface="Roboto Mono"/>
              </a:rPr>
              <a:t>Ngưỡng quyết định (1.5 hoặc 3) có thể không phù hợp cho mọi loại dữ liệu.</a:t>
            </a:r>
          </a:p>
          <a:p>
            <a:pPr algn="just" marL="493624" indent="-246812" lvl="1">
              <a:lnSpc>
                <a:spcPts val="4023"/>
              </a:lnSpc>
              <a:buFont typeface="Arial"/>
              <a:buChar char="•"/>
            </a:pPr>
            <a:r>
              <a:rPr lang="en-US" sz="2286">
                <a:solidFill>
                  <a:srgbClr val="211F1C"/>
                </a:solidFill>
                <a:latin typeface="Roboto Mono"/>
              </a:rPr>
              <a:t>Không xác định được số lượng outlier một cách chính xác.</a:t>
            </a:r>
          </a:p>
          <a:p>
            <a:pPr algn="just" marL="0" indent="0" lvl="0">
              <a:lnSpc>
                <a:spcPts val="4023"/>
              </a:lnSpc>
            </a:pPr>
          </a:p>
        </p:txBody>
      </p:sp>
      <p:sp>
        <p:nvSpPr>
          <p:cNvPr name="TextBox 10" id="10"/>
          <p:cNvSpPr txBox="true"/>
          <p:nvPr/>
        </p:nvSpPr>
        <p:spPr>
          <a:xfrm rot="0">
            <a:off x="1028700" y="3805746"/>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Ưu &amp; Nhược điểm</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60976" y="3597954"/>
            <a:ext cx="6617399" cy="3437352"/>
          </a:xfrm>
          <a:custGeom>
            <a:avLst/>
            <a:gdLst/>
            <a:ahLst/>
            <a:cxnLst/>
            <a:rect r="r" b="b" t="t" l="l"/>
            <a:pathLst>
              <a:path h="3437352" w="6617399">
                <a:moveTo>
                  <a:pt x="0" y="0"/>
                </a:moveTo>
                <a:lnTo>
                  <a:pt x="6617399" y="0"/>
                </a:lnTo>
                <a:lnTo>
                  <a:pt x="6617399" y="3437352"/>
                </a:lnTo>
                <a:lnTo>
                  <a:pt x="0" y="3437352"/>
                </a:lnTo>
                <a:lnTo>
                  <a:pt x="0" y="0"/>
                </a:lnTo>
                <a:close/>
              </a:path>
            </a:pathLst>
          </a:custGeom>
          <a:blipFill>
            <a:blip r:embed="rId8"/>
            <a:stretch>
              <a:fillRect l="0" t="-884" r="-2806" b="0"/>
            </a:stretch>
          </a:blipFill>
        </p:spPr>
      </p:sp>
      <p:sp>
        <p:nvSpPr>
          <p:cNvPr name="TextBox 8" id="8"/>
          <p:cNvSpPr txBox="true"/>
          <p:nvPr/>
        </p:nvSpPr>
        <p:spPr>
          <a:xfrm rot="0">
            <a:off x="1028700" y="2510128"/>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4240103"/>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Nguyên lí hoạt động</a:t>
            </a:r>
          </a:p>
        </p:txBody>
      </p:sp>
      <p:sp>
        <p:nvSpPr>
          <p:cNvPr name="TextBox 10" id="10"/>
          <p:cNvSpPr txBox="true"/>
          <p:nvPr/>
        </p:nvSpPr>
        <p:spPr>
          <a:xfrm rot="0">
            <a:off x="1028700" y="5192805"/>
            <a:ext cx="9224630" cy="4147207"/>
          </a:xfrm>
          <a:prstGeom prst="rect">
            <a:avLst/>
          </a:prstGeom>
        </p:spPr>
        <p:txBody>
          <a:bodyPr anchor="t" rtlCol="false" tIns="0" lIns="0" bIns="0" rIns="0">
            <a:spAutoFit/>
          </a:bodyPr>
          <a:lstStyle/>
          <a:p>
            <a:pPr algn="just" marL="0" indent="0" lvl="0">
              <a:lnSpc>
                <a:spcPts val="4148"/>
              </a:lnSpc>
            </a:pPr>
            <a:r>
              <a:rPr lang="en-US" sz="2356">
                <a:solidFill>
                  <a:srgbClr val="211F1C"/>
                </a:solidFill>
                <a:latin typeface="Roboto Mono"/>
              </a:rPr>
              <a:t>LOF đánh giá mức độ "bất thường" của mỗi điểm dữ liệu bằng cách so sánh mức độ "gần" và "xa" của nó so với các điểm dữ liệu láng giềng trong không gian đặc trưng. Nó đánh giá mức độ bất thường của mỗi điểm dữ liệu bằng cách tính toán một số gọi là "factors" dựa trên sự khác biệt giữa local density của điểm đó và local density của các điểm láng giềng của nó.</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975276" y="3521053"/>
            <a:ext cx="6617399" cy="3437352"/>
          </a:xfrm>
          <a:custGeom>
            <a:avLst/>
            <a:gdLst/>
            <a:ahLst/>
            <a:cxnLst/>
            <a:rect r="r" b="b" t="t" l="l"/>
            <a:pathLst>
              <a:path h="3437352" w="6617399">
                <a:moveTo>
                  <a:pt x="0" y="0"/>
                </a:moveTo>
                <a:lnTo>
                  <a:pt x="6617399" y="0"/>
                </a:lnTo>
                <a:lnTo>
                  <a:pt x="6617399" y="3437352"/>
                </a:lnTo>
                <a:lnTo>
                  <a:pt x="0" y="3437352"/>
                </a:lnTo>
                <a:lnTo>
                  <a:pt x="0" y="0"/>
                </a:lnTo>
                <a:close/>
              </a:path>
            </a:pathLst>
          </a:custGeom>
          <a:blipFill>
            <a:blip r:embed="rId8"/>
            <a:stretch>
              <a:fillRect l="0" t="-884" r="-2806" b="0"/>
            </a:stretch>
          </a:blipFill>
        </p:spPr>
      </p:sp>
      <p:sp>
        <p:nvSpPr>
          <p:cNvPr name="TextBox 8" id="8"/>
          <p:cNvSpPr txBox="true"/>
          <p:nvPr/>
        </p:nvSpPr>
        <p:spPr>
          <a:xfrm rot="0">
            <a:off x="1028700" y="178155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PHƯƠNG PHÁP</a:t>
            </a:r>
          </a:p>
        </p:txBody>
      </p:sp>
      <p:sp>
        <p:nvSpPr>
          <p:cNvPr name="TextBox 9" id="9"/>
          <p:cNvSpPr txBox="true"/>
          <p:nvPr/>
        </p:nvSpPr>
        <p:spPr>
          <a:xfrm rot="0">
            <a:off x="1028700" y="3444853"/>
            <a:ext cx="10433973"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Ưu &amp; Nhược điểm</a:t>
            </a:r>
          </a:p>
        </p:txBody>
      </p:sp>
      <p:sp>
        <p:nvSpPr>
          <p:cNvPr name="TextBox 10" id="10"/>
          <p:cNvSpPr txBox="true"/>
          <p:nvPr/>
        </p:nvSpPr>
        <p:spPr>
          <a:xfrm rot="0">
            <a:off x="1028700" y="4254809"/>
            <a:ext cx="9478651" cy="5718832"/>
          </a:xfrm>
          <a:prstGeom prst="rect">
            <a:avLst/>
          </a:prstGeom>
        </p:spPr>
        <p:txBody>
          <a:bodyPr anchor="t" rtlCol="false" tIns="0" lIns="0" bIns="0" rIns="0">
            <a:spAutoFit/>
          </a:bodyPr>
          <a:lstStyle/>
          <a:p>
            <a:pPr algn="just">
              <a:lnSpc>
                <a:spcPts val="4148"/>
              </a:lnSpc>
            </a:pPr>
            <a:r>
              <a:rPr lang="en-US" sz="2356">
                <a:solidFill>
                  <a:srgbClr val="211F1C"/>
                </a:solidFill>
                <a:latin typeface="Roboto Mono"/>
              </a:rPr>
              <a:t>Ưu điểm:</a:t>
            </a:r>
          </a:p>
          <a:p>
            <a:pPr algn="just" marL="508840" indent="-254420" lvl="1">
              <a:lnSpc>
                <a:spcPts val="4148"/>
              </a:lnSpc>
              <a:buFont typeface="Arial"/>
              <a:buChar char="•"/>
            </a:pPr>
            <a:r>
              <a:rPr lang="en-US" sz="2356">
                <a:solidFill>
                  <a:srgbClr val="211F1C"/>
                </a:solidFill>
                <a:latin typeface="Roboto Mono"/>
              </a:rPr>
              <a:t>Khả năng xác định outlier trong các cụm dữ liệu có cấu trúc.</a:t>
            </a:r>
          </a:p>
          <a:p>
            <a:pPr algn="just" marL="508840" indent="-254420" lvl="1">
              <a:lnSpc>
                <a:spcPts val="4148"/>
              </a:lnSpc>
              <a:buFont typeface="Arial"/>
              <a:buChar char="•"/>
            </a:pPr>
            <a:r>
              <a:rPr lang="en-US" sz="2356">
                <a:solidFill>
                  <a:srgbClr val="211F1C"/>
                </a:solidFill>
                <a:latin typeface="Roboto Mono"/>
              </a:rPr>
              <a:t>Tính toán không cần đến giả định về phân phối của dữ liệu.</a:t>
            </a:r>
          </a:p>
          <a:p>
            <a:pPr algn="just">
              <a:lnSpc>
                <a:spcPts val="4148"/>
              </a:lnSpc>
            </a:pPr>
            <a:r>
              <a:rPr lang="en-US" sz="2356">
                <a:solidFill>
                  <a:srgbClr val="211F1C"/>
                </a:solidFill>
                <a:latin typeface="Roboto Mono"/>
              </a:rPr>
              <a:t>Nhược điểm:</a:t>
            </a:r>
          </a:p>
          <a:p>
            <a:pPr algn="just" marL="508840" indent="-254420" lvl="1">
              <a:lnSpc>
                <a:spcPts val="4148"/>
              </a:lnSpc>
              <a:buFont typeface="Arial"/>
              <a:buChar char="•"/>
            </a:pPr>
            <a:r>
              <a:rPr lang="en-US" sz="2356">
                <a:solidFill>
                  <a:srgbClr val="211F1C"/>
                </a:solidFill>
                <a:latin typeface="Roboto Mono"/>
              </a:rPr>
              <a:t>Cần chọn giá trị k phù hợp, và giá trị này có thể ảnh hưởng đến kết quả.</a:t>
            </a:r>
          </a:p>
          <a:p>
            <a:pPr algn="just" marL="508840" indent="-254420" lvl="1">
              <a:lnSpc>
                <a:spcPts val="4148"/>
              </a:lnSpc>
              <a:buFont typeface="Arial"/>
              <a:buChar char="•"/>
            </a:pPr>
            <a:r>
              <a:rPr lang="en-US" sz="2356">
                <a:solidFill>
                  <a:srgbClr val="211F1C"/>
                </a:solidFill>
                <a:latin typeface="Roboto Mono"/>
              </a:rPr>
              <a:t>Có độ phức tạp tính toán cao, đặc biệt đối với các tập dữ liệu lớn.</a:t>
            </a:r>
          </a:p>
          <a:p>
            <a:pPr algn="just" marL="0" indent="0" lvl="0">
              <a:lnSpc>
                <a:spcPts val="4148"/>
              </a:lnSpc>
            </a:pP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547" y="-2701901"/>
            <a:ext cx="18303547" cy="8837609"/>
          </a:xfrm>
          <a:custGeom>
            <a:avLst/>
            <a:gdLst/>
            <a:ahLst/>
            <a:cxnLst/>
            <a:rect r="r" b="b" t="t" l="l"/>
            <a:pathLst>
              <a:path h="8837609" w="18303547">
                <a:moveTo>
                  <a:pt x="0" y="0"/>
                </a:moveTo>
                <a:lnTo>
                  <a:pt x="18303547" y="0"/>
                </a:lnTo>
                <a:lnTo>
                  <a:pt x="18303547" y="8837609"/>
                </a:lnTo>
                <a:lnTo>
                  <a:pt x="0" y="8837609"/>
                </a:lnTo>
                <a:lnTo>
                  <a:pt x="0" y="0"/>
                </a:lnTo>
                <a:close/>
              </a:path>
            </a:pathLst>
          </a:custGeom>
          <a:blipFill>
            <a:blip r:embed="rId8"/>
            <a:stretch>
              <a:fillRect l="0" t="0" r="-9811" b="-65342"/>
            </a:stretch>
          </a:blipFill>
        </p:spPr>
      </p:sp>
      <p:sp>
        <p:nvSpPr>
          <p:cNvPr name="TextBox 8" id="8"/>
          <p:cNvSpPr txBox="true"/>
          <p:nvPr/>
        </p:nvSpPr>
        <p:spPr>
          <a:xfrm rot="0">
            <a:off x="809625" y="7165728"/>
            <a:ext cx="9443705" cy="2307634"/>
          </a:xfrm>
          <a:prstGeom prst="rect">
            <a:avLst/>
          </a:prstGeom>
        </p:spPr>
        <p:txBody>
          <a:bodyPr anchor="t" rtlCol="false" tIns="0" lIns="0" bIns="0" rIns="0">
            <a:spAutoFit/>
          </a:bodyPr>
          <a:lstStyle/>
          <a:p>
            <a:pPr algn="l">
              <a:lnSpc>
                <a:spcPts val="17532"/>
              </a:lnSpc>
            </a:pPr>
            <a:r>
              <a:rPr lang="en-US" sz="17359">
                <a:solidFill>
                  <a:srgbClr val="211F1C"/>
                </a:solidFill>
                <a:latin typeface="Anton"/>
              </a:rPr>
              <a:t>ỨNG DỤNG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247775" y="277607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ỨNG DỤNG</a:t>
            </a:r>
          </a:p>
        </p:txBody>
      </p:sp>
      <p:grpSp>
        <p:nvGrpSpPr>
          <p:cNvPr name="Group 8" id="8"/>
          <p:cNvGrpSpPr/>
          <p:nvPr/>
        </p:nvGrpSpPr>
        <p:grpSpPr>
          <a:xfrm rot="0">
            <a:off x="9859879" y="686204"/>
            <a:ext cx="3703488" cy="37034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0966" t="0" r="-37242" b="0"/>
              </a:stretch>
            </a:blipFill>
          </p:spPr>
        </p:sp>
      </p:grpSp>
      <p:grpSp>
        <p:nvGrpSpPr>
          <p:cNvPr name="Group 10" id="10"/>
          <p:cNvGrpSpPr/>
          <p:nvPr/>
        </p:nvGrpSpPr>
        <p:grpSpPr>
          <a:xfrm rot="0">
            <a:off x="12384543" y="3526761"/>
            <a:ext cx="5093832" cy="50938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13567" t="0" r="-13567" b="0"/>
              </a:stretch>
            </a:blipFill>
          </p:spPr>
        </p:sp>
      </p:grpSp>
      <p:sp>
        <p:nvSpPr>
          <p:cNvPr name="TextBox 12" id="12"/>
          <p:cNvSpPr txBox="true"/>
          <p:nvPr/>
        </p:nvSpPr>
        <p:spPr>
          <a:xfrm rot="0">
            <a:off x="1247775" y="5412818"/>
            <a:ext cx="9605392" cy="4202258"/>
          </a:xfrm>
          <a:prstGeom prst="rect">
            <a:avLst/>
          </a:prstGeom>
        </p:spPr>
        <p:txBody>
          <a:bodyPr anchor="t" rtlCol="false" tIns="0" lIns="0" bIns="0" rIns="0">
            <a:spAutoFit/>
          </a:bodyPr>
          <a:lstStyle/>
          <a:p>
            <a:pPr algn="just">
              <a:lnSpc>
                <a:spcPts val="3671"/>
              </a:lnSpc>
            </a:pPr>
          </a:p>
          <a:p>
            <a:pPr algn="just">
              <a:lnSpc>
                <a:spcPts val="3671"/>
              </a:lnSpc>
            </a:pPr>
            <a:r>
              <a:rPr lang="en-US" sz="2086">
                <a:solidFill>
                  <a:srgbClr val="211F1C"/>
                </a:solidFill>
                <a:latin typeface="Roboto Mono"/>
              </a:rPr>
              <a:t>Việc phát hiện này giúp cho Nhà nước xử lý những hiện tượng tiêu cực, thu hồi lại tài sản bị đánh cắp, ngăn chặn việc sử dụng lãng phí, làm thất thoát tài sản công.</a:t>
            </a:r>
          </a:p>
          <a:p>
            <a:pPr algn="just">
              <a:lnSpc>
                <a:spcPts val="3671"/>
              </a:lnSpc>
            </a:pPr>
          </a:p>
          <a:p>
            <a:pPr algn="just">
              <a:lnSpc>
                <a:spcPts val="3671"/>
              </a:lnSpc>
            </a:pPr>
            <a:r>
              <a:rPr lang="en-US" sz="2086">
                <a:solidFill>
                  <a:srgbClr val="211F1C"/>
                </a:solidFill>
                <a:latin typeface="Roboto Mono"/>
              </a:rPr>
              <a:t>Phát hiện các chứng từ không hợp lệ. Các chứng từ không hợp lệ là những chứng từ không được ghi chép theo đúng quy định của nguyên tắc kế toán và chứa đựng những sai sót, gian lận.</a:t>
            </a:r>
          </a:p>
          <a:p>
            <a:pPr algn="just" marL="0" indent="0" lvl="0">
              <a:lnSpc>
                <a:spcPts val="4727"/>
              </a:lnSpc>
            </a:pPr>
          </a:p>
        </p:txBody>
      </p:sp>
      <p:sp>
        <p:nvSpPr>
          <p:cNvPr name="TextBox 13" id="13"/>
          <p:cNvSpPr txBox="true"/>
          <p:nvPr/>
        </p:nvSpPr>
        <p:spPr>
          <a:xfrm rot="0">
            <a:off x="1247775" y="4887674"/>
            <a:ext cx="9605392"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Lĩnh vực tài chính, và kiểm soát nhà nước</a:t>
            </a:r>
          </a:p>
        </p:txBody>
      </p:sp>
      <p:sp>
        <p:nvSpPr>
          <p:cNvPr name="TextBox 14" id="14"/>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51521" y="3389351"/>
            <a:ext cx="7007779" cy="4669108"/>
          </a:xfrm>
          <a:custGeom>
            <a:avLst/>
            <a:gdLst/>
            <a:ahLst/>
            <a:cxnLst/>
            <a:rect r="r" b="b" t="t" l="l"/>
            <a:pathLst>
              <a:path h="4669108" w="7007779">
                <a:moveTo>
                  <a:pt x="0" y="0"/>
                </a:moveTo>
                <a:lnTo>
                  <a:pt x="7007779" y="0"/>
                </a:lnTo>
                <a:lnTo>
                  <a:pt x="7007779" y="4669107"/>
                </a:lnTo>
                <a:lnTo>
                  <a:pt x="0" y="4669107"/>
                </a:lnTo>
                <a:lnTo>
                  <a:pt x="0" y="0"/>
                </a:lnTo>
                <a:close/>
              </a:path>
            </a:pathLst>
          </a:custGeom>
          <a:blipFill>
            <a:blip r:embed="rId8"/>
            <a:stretch>
              <a:fillRect l="0" t="0" r="0" b="0"/>
            </a:stretch>
          </a:blipFill>
        </p:spPr>
      </p:sp>
      <p:sp>
        <p:nvSpPr>
          <p:cNvPr name="TextBox 8" id="8"/>
          <p:cNvSpPr txBox="true"/>
          <p:nvPr/>
        </p:nvSpPr>
        <p:spPr>
          <a:xfrm rot="0">
            <a:off x="1028700" y="263866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ỨNG DỤNG</a:t>
            </a:r>
          </a:p>
        </p:txBody>
      </p:sp>
      <p:sp>
        <p:nvSpPr>
          <p:cNvPr name="TextBox 9" id="9"/>
          <p:cNvSpPr txBox="true"/>
          <p:nvPr/>
        </p:nvSpPr>
        <p:spPr>
          <a:xfrm rot="0">
            <a:off x="1247775" y="5310822"/>
            <a:ext cx="9605392" cy="3287858"/>
          </a:xfrm>
          <a:prstGeom prst="rect">
            <a:avLst/>
          </a:prstGeom>
        </p:spPr>
        <p:txBody>
          <a:bodyPr anchor="t" rtlCol="false" tIns="0" lIns="0" bIns="0" rIns="0">
            <a:spAutoFit/>
          </a:bodyPr>
          <a:lstStyle/>
          <a:p>
            <a:pPr algn="just">
              <a:lnSpc>
                <a:spcPts val="3671"/>
              </a:lnSpc>
            </a:pPr>
          </a:p>
          <a:p>
            <a:pPr algn="just" marL="450445" indent="-225222" lvl="1">
              <a:lnSpc>
                <a:spcPts val="3671"/>
              </a:lnSpc>
              <a:buFont typeface="Arial"/>
              <a:buChar char="•"/>
            </a:pPr>
            <a:r>
              <a:rPr lang="en-US" sz="2086">
                <a:solidFill>
                  <a:srgbClr val="211F1C"/>
                </a:solidFill>
                <a:latin typeface="Roboto Mono"/>
              </a:rPr>
              <a:t>Phát hiện triệu chứng không thông thường</a:t>
            </a:r>
          </a:p>
          <a:p>
            <a:pPr algn="just" marL="450445" indent="-225222" lvl="1">
              <a:lnSpc>
                <a:spcPts val="3671"/>
              </a:lnSpc>
              <a:buFont typeface="Arial"/>
              <a:buChar char="•"/>
            </a:pPr>
            <a:r>
              <a:rPr lang="en-US" sz="2086">
                <a:solidFill>
                  <a:srgbClr val="211F1C"/>
                </a:solidFill>
                <a:latin typeface="Roboto Mono"/>
              </a:rPr>
              <a:t>Dự đoán nguy cơ bệnh lý cao</a:t>
            </a:r>
          </a:p>
          <a:p>
            <a:pPr algn="just" marL="450445" indent="-225222" lvl="1">
              <a:lnSpc>
                <a:spcPts val="3671"/>
              </a:lnSpc>
              <a:buFont typeface="Arial"/>
              <a:buChar char="•"/>
            </a:pPr>
            <a:r>
              <a:rPr lang="en-US" sz="2086">
                <a:solidFill>
                  <a:srgbClr val="211F1C"/>
                </a:solidFill>
                <a:latin typeface="Roboto Mono"/>
              </a:rPr>
              <a:t>Định danh bệnh nhân đặc biệt</a:t>
            </a:r>
          </a:p>
          <a:p>
            <a:pPr algn="just" marL="450445" indent="-225222" lvl="1">
              <a:lnSpc>
                <a:spcPts val="3671"/>
              </a:lnSpc>
              <a:buFont typeface="Arial"/>
              <a:buChar char="•"/>
            </a:pPr>
            <a:r>
              <a:rPr lang="en-US" sz="2086">
                <a:solidFill>
                  <a:srgbClr val="211F1C"/>
                </a:solidFill>
                <a:latin typeface="Roboto Mono"/>
              </a:rPr>
              <a:t>Nhận diện sự phát triển bệnh lý không bình thường</a:t>
            </a:r>
          </a:p>
          <a:p>
            <a:pPr algn="just" marL="450445" indent="-225222" lvl="1">
              <a:lnSpc>
                <a:spcPts val="3671"/>
              </a:lnSpc>
              <a:buFont typeface="Arial"/>
              <a:buChar char="•"/>
            </a:pPr>
            <a:r>
              <a:rPr lang="en-US" sz="2086">
                <a:solidFill>
                  <a:srgbClr val="211F1C"/>
                </a:solidFill>
                <a:latin typeface="Roboto Mono"/>
              </a:rPr>
              <a:t>Kiểm tra tính nhất quán của dữ liệu y tế</a:t>
            </a:r>
          </a:p>
          <a:p>
            <a:pPr algn="just" marL="0" indent="0" lvl="0">
              <a:lnSpc>
                <a:spcPts val="4727"/>
              </a:lnSpc>
            </a:pPr>
          </a:p>
        </p:txBody>
      </p:sp>
      <p:sp>
        <p:nvSpPr>
          <p:cNvPr name="TextBox 10" id="10"/>
          <p:cNvSpPr txBox="true"/>
          <p:nvPr/>
        </p:nvSpPr>
        <p:spPr>
          <a:xfrm rot="0">
            <a:off x="1247775" y="4785678"/>
            <a:ext cx="9605392"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Lĩnh vực y học</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91530" y="4388542"/>
            <a:ext cx="6667500" cy="874356"/>
            <a:chOff x="0" y="0"/>
            <a:chExt cx="2126876" cy="278912"/>
          </a:xfrm>
        </p:grpSpPr>
        <p:sp>
          <p:nvSpPr>
            <p:cNvPr name="Freeform 7" id="7"/>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52100239 - TRẦN NAM ĐĂNG KHOA</a:t>
              </a:r>
            </a:p>
          </p:txBody>
        </p:sp>
      </p:grpSp>
      <p:grpSp>
        <p:nvGrpSpPr>
          <p:cNvPr name="Group 9" id="9"/>
          <p:cNvGrpSpPr/>
          <p:nvPr/>
        </p:nvGrpSpPr>
        <p:grpSpPr>
          <a:xfrm rot="0">
            <a:off x="809625" y="4388542"/>
            <a:ext cx="897095" cy="874356"/>
            <a:chOff x="0" y="0"/>
            <a:chExt cx="286166" cy="278912"/>
          </a:xfrm>
        </p:grpSpPr>
        <p:sp>
          <p:nvSpPr>
            <p:cNvPr name="Freeform 10" id="10"/>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1" id="11"/>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1</a:t>
              </a:r>
            </a:p>
          </p:txBody>
        </p:sp>
      </p:grpSp>
      <p:grpSp>
        <p:nvGrpSpPr>
          <p:cNvPr name="Group 12" id="12"/>
          <p:cNvGrpSpPr/>
          <p:nvPr/>
        </p:nvGrpSpPr>
        <p:grpSpPr>
          <a:xfrm rot="0">
            <a:off x="1991530" y="5589599"/>
            <a:ext cx="6667500" cy="874356"/>
            <a:chOff x="0" y="0"/>
            <a:chExt cx="2126876" cy="278912"/>
          </a:xfrm>
        </p:grpSpPr>
        <p:sp>
          <p:nvSpPr>
            <p:cNvPr name="Freeform 13" id="13"/>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14" id="14"/>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52100306 - NGUYỄN KHẮC ANH TÀI</a:t>
              </a:r>
            </a:p>
          </p:txBody>
        </p:sp>
      </p:grpSp>
      <p:grpSp>
        <p:nvGrpSpPr>
          <p:cNvPr name="Group 15" id="15"/>
          <p:cNvGrpSpPr/>
          <p:nvPr/>
        </p:nvGrpSpPr>
        <p:grpSpPr>
          <a:xfrm rot="0">
            <a:off x="809625" y="5589599"/>
            <a:ext cx="897095" cy="874356"/>
            <a:chOff x="0" y="0"/>
            <a:chExt cx="286166" cy="278912"/>
          </a:xfrm>
        </p:grpSpPr>
        <p:sp>
          <p:nvSpPr>
            <p:cNvPr name="Freeform 16" id="16"/>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17" id="17"/>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2</a:t>
              </a:r>
            </a:p>
          </p:txBody>
        </p:sp>
      </p:grpSp>
      <p:grpSp>
        <p:nvGrpSpPr>
          <p:cNvPr name="Group 18" id="18"/>
          <p:cNvGrpSpPr/>
          <p:nvPr/>
        </p:nvGrpSpPr>
        <p:grpSpPr>
          <a:xfrm rot="0">
            <a:off x="1991530" y="6790655"/>
            <a:ext cx="6667500" cy="874356"/>
            <a:chOff x="0" y="0"/>
            <a:chExt cx="2126876" cy="278912"/>
          </a:xfrm>
        </p:grpSpPr>
        <p:sp>
          <p:nvSpPr>
            <p:cNvPr name="Freeform 19" id="19"/>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0" id="20"/>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52100312 - LÊ TUẦN THÀNH</a:t>
              </a:r>
            </a:p>
          </p:txBody>
        </p:sp>
      </p:grpSp>
      <p:grpSp>
        <p:nvGrpSpPr>
          <p:cNvPr name="Group 21" id="21"/>
          <p:cNvGrpSpPr/>
          <p:nvPr/>
        </p:nvGrpSpPr>
        <p:grpSpPr>
          <a:xfrm rot="0">
            <a:off x="809625" y="6790655"/>
            <a:ext cx="897095" cy="874356"/>
            <a:chOff x="0" y="0"/>
            <a:chExt cx="286166" cy="278912"/>
          </a:xfrm>
        </p:grpSpPr>
        <p:sp>
          <p:nvSpPr>
            <p:cNvPr name="Freeform 22" id="22"/>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3" id="23"/>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3</a:t>
              </a:r>
            </a:p>
          </p:txBody>
        </p:sp>
      </p:grpSp>
      <p:grpSp>
        <p:nvGrpSpPr>
          <p:cNvPr name="Group 24" id="24"/>
          <p:cNvGrpSpPr/>
          <p:nvPr/>
        </p:nvGrpSpPr>
        <p:grpSpPr>
          <a:xfrm rot="0">
            <a:off x="9606624" y="4388542"/>
            <a:ext cx="897095" cy="874356"/>
            <a:chOff x="0" y="0"/>
            <a:chExt cx="286166" cy="278912"/>
          </a:xfrm>
        </p:grpSpPr>
        <p:sp>
          <p:nvSpPr>
            <p:cNvPr name="Freeform 25" id="25"/>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26" id="26"/>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4</a:t>
              </a:r>
            </a:p>
          </p:txBody>
        </p:sp>
      </p:grpSp>
      <p:grpSp>
        <p:nvGrpSpPr>
          <p:cNvPr name="Group 27" id="27"/>
          <p:cNvGrpSpPr/>
          <p:nvPr/>
        </p:nvGrpSpPr>
        <p:grpSpPr>
          <a:xfrm rot="0">
            <a:off x="10789468" y="4388542"/>
            <a:ext cx="6667500" cy="874356"/>
            <a:chOff x="0" y="0"/>
            <a:chExt cx="2126876" cy="278912"/>
          </a:xfrm>
        </p:grpSpPr>
        <p:sp>
          <p:nvSpPr>
            <p:cNvPr name="Freeform 28" id="28"/>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29" id="29"/>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52100904 - PHẠM HOÀNG TRUNG KIÊN</a:t>
              </a:r>
            </a:p>
          </p:txBody>
        </p:sp>
      </p:grpSp>
      <p:grpSp>
        <p:nvGrpSpPr>
          <p:cNvPr name="Group 30" id="30"/>
          <p:cNvGrpSpPr/>
          <p:nvPr/>
        </p:nvGrpSpPr>
        <p:grpSpPr>
          <a:xfrm rot="0">
            <a:off x="9606624" y="5589599"/>
            <a:ext cx="897095" cy="874356"/>
            <a:chOff x="0" y="0"/>
            <a:chExt cx="286166" cy="278912"/>
          </a:xfrm>
        </p:grpSpPr>
        <p:sp>
          <p:nvSpPr>
            <p:cNvPr name="Freeform 31" id="31"/>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2" id="32"/>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5</a:t>
              </a:r>
            </a:p>
          </p:txBody>
        </p:sp>
      </p:grpSp>
      <p:grpSp>
        <p:nvGrpSpPr>
          <p:cNvPr name="Group 33" id="33"/>
          <p:cNvGrpSpPr/>
          <p:nvPr/>
        </p:nvGrpSpPr>
        <p:grpSpPr>
          <a:xfrm rot="0">
            <a:off x="10789468" y="5589599"/>
            <a:ext cx="6667500" cy="874356"/>
            <a:chOff x="0" y="0"/>
            <a:chExt cx="2126876" cy="278912"/>
          </a:xfrm>
        </p:grpSpPr>
        <p:sp>
          <p:nvSpPr>
            <p:cNvPr name="Freeform 34" id="34"/>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35" id="35"/>
            <p:cNvSpPr txBox="true"/>
            <p:nvPr/>
          </p:nvSpPr>
          <p:spPr>
            <a:xfrm>
              <a:off x="0" y="-38100"/>
              <a:ext cx="2126876" cy="317012"/>
            </a:xfrm>
            <a:prstGeom prst="rect">
              <a:avLst/>
            </a:prstGeom>
          </p:spPr>
          <p:txBody>
            <a:bodyPr anchor="ctr" rtlCol="false" tIns="38100" lIns="38100" bIns="38100" rIns="38100"/>
            <a:lstStyle/>
            <a:p>
              <a:pPr algn="ctr" marL="0" indent="0" lvl="0">
                <a:lnSpc>
                  <a:spcPts val="2557"/>
                </a:lnSpc>
                <a:spcBef>
                  <a:spcPct val="0"/>
                </a:spcBef>
              </a:pPr>
              <a:r>
                <a:rPr lang="en-US" sz="1739" spc="255">
                  <a:solidFill>
                    <a:srgbClr val="000000"/>
                  </a:solidFill>
                  <a:latin typeface="Nunito Sans Expanded Medium"/>
                </a:rPr>
                <a:t>52100254 - TRẦN QUANG LUÂN</a:t>
              </a:r>
            </a:p>
          </p:txBody>
        </p:sp>
      </p:grpSp>
      <p:grpSp>
        <p:nvGrpSpPr>
          <p:cNvPr name="Group 36" id="36"/>
          <p:cNvGrpSpPr/>
          <p:nvPr/>
        </p:nvGrpSpPr>
        <p:grpSpPr>
          <a:xfrm rot="0">
            <a:off x="9606624" y="6790655"/>
            <a:ext cx="897095" cy="874356"/>
            <a:chOff x="0" y="0"/>
            <a:chExt cx="286166" cy="278912"/>
          </a:xfrm>
        </p:grpSpPr>
        <p:sp>
          <p:nvSpPr>
            <p:cNvPr name="Freeform 37" id="37"/>
            <p:cNvSpPr/>
            <p:nvPr/>
          </p:nvSpPr>
          <p:spPr>
            <a:xfrm flipH="false" flipV="false" rot="0">
              <a:off x="0" y="0"/>
              <a:ext cx="286166" cy="278912"/>
            </a:xfrm>
            <a:custGeom>
              <a:avLst/>
              <a:gdLst/>
              <a:ahLst/>
              <a:cxnLst/>
              <a:rect r="r" b="b" t="t" l="l"/>
              <a:pathLst>
                <a:path h="278912" w="286166">
                  <a:moveTo>
                    <a:pt x="139456" y="0"/>
                  </a:moveTo>
                  <a:lnTo>
                    <a:pt x="146710" y="0"/>
                  </a:lnTo>
                  <a:cubicBezTo>
                    <a:pt x="183696" y="0"/>
                    <a:pt x="219167" y="14693"/>
                    <a:pt x="245320" y="40846"/>
                  </a:cubicBezTo>
                  <a:cubicBezTo>
                    <a:pt x="271473" y="66999"/>
                    <a:pt x="286166" y="102470"/>
                    <a:pt x="286166" y="139456"/>
                  </a:cubicBezTo>
                  <a:lnTo>
                    <a:pt x="286166" y="139456"/>
                  </a:lnTo>
                  <a:cubicBezTo>
                    <a:pt x="286166" y="176442"/>
                    <a:pt x="271473" y="211913"/>
                    <a:pt x="245320" y="238066"/>
                  </a:cubicBezTo>
                  <a:cubicBezTo>
                    <a:pt x="219167" y="264219"/>
                    <a:pt x="183696" y="278912"/>
                    <a:pt x="146710" y="278912"/>
                  </a:cubicBezTo>
                  <a:lnTo>
                    <a:pt x="139456" y="278912"/>
                  </a:lnTo>
                  <a:cubicBezTo>
                    <a:pt x="102470" y="278912"/>
                    <a:pt x="66999" y="264219"/>
                    <a:pt x="40846" y="238066"/>
                  </a:cubicBezTo>
                  <a:cubicBezTo>
                    <a:pt x="14693" y="211913"/>
                    <a:pt x="0" y="176442"/>
                    <a:pt x="0" y="139456"/>
                  </a:cubicBezTo>
                  <a:lnTo>
                    <a:pt x="0" y="139456"/>
                  </a:lnTo>
                  <a:cubicBezTo>
                    <a:pt x="0" y="102470"/>
                    <a:pt x="14693" y="66999"/>
                    <a:pt x="40846" y="40846"/>
                  </a:cubicBezTo>
                  <a:cubicBezTo>
                    <a:pt x="66999" y="14693"/>
                    <a:pt x="102470" y="0"/>
                    <a:pt x="139456" y="0"/>
                  </a:cubicBezTo>
                  <a:close/>
                </a:path>
              </a:pathLst>
            </a:custGeom>
            <a:solidFill>
              <a:srgbClr val="F1F1F1"/>
            </a:solidFill>
            <a:ln w="19050" cap="rnd">
              <a:solidFill>
                <a:srgbClr val="000000"/>
              </a:solidFill>
              <a:prstDash val="solid"/>
              <a:round/>
            </a:ln>
          </p:spPr>
        </p:sp>
        <p:sp>
          <p:nvSpPr>
            <p:cNvPr name="TextBox 38" id="38"/>
            <p:cNvSpPr txBox="true"/>
            <p:nvPr/>
          </p:nvSpPr>
          <p:spPr>
            <a:xfrm>
              <a:off x="0" y="-57150"/>
              <a:ext cx="286166" cy="336062"/>
            </a:xfrm>
            <a:prstGeom prst="rect">
              <a:avLst/>
            </a:prstGeom>
          </p:spPr>
          <p:txBody>
            <a:bodyPr anchor="ctr" rtlCol="false" tIns="38100" lIns="38100" bIns="38100" rIns="38100"/>
            <a:lstStyle/>
            <a:p>
              <a:pPr algn="ctr">
                <a:lnSpc>
                  <a:spcPts val="3145"/>
                </a:lnSpc>
              </a:pPr>
              <a:r>
                <a:rPr lang="en-US" sz="2139" spc="314">
                  <a:solidFill>
                    <a:srgbClr val="000000"/>
                  </a:solidFill>
                  <a:latin typeface="Nunito Sans Expanded Bold"/>
                </a:rPr>
                <a:t>6</a:t>
              </a:r>
            </a:p>
          </p:txBody>
        </p:sp>
      </p:grpSp>
      <p:grpSp>
        <p:nvGrpSpPr>
          <p:cNvPr name="Group 39" id="39"/>
          <p:cNvGrpSpPr/>
          <p:nvPr/>
        </p:nvGrpSpPr>
        <p:grpSpPr>
          <a:xfrm rot="0">
            <a:off x="10789468" y="6790655"/>
            <a:ext cx="6667500" cy="874356"/>
            <a:chOff x="0" y="0"/>
            <a:chExt cx="2126876" cy="278912"/>
          </a:xfrm>
        </p:grpSpPr>
        <p:sp>
          <p:nvSpPr>
            <p:cNvPr name="Freeform 40" id="40"/>
            <p:cNvSpPr/>
            <p:nvPr/>
          </p:nvSpPr>
          <p:spPr>
            <a:xfrm flipH="false" flipV="false" rot="0">
              <a:off x="0" y="0"/>
              <a:ext cx="2126876" cy="278912"/>
            </a:xfrm>
            <a:custGeom>
              <a:avLst/>
              <a:gdLst/>
              <a:ahLst/>
              <a:cxnLst/>
              <a:rect r="r" b="b" t="t" l="l"/>
              <a:pathLst>
                <a:path h="278912" w="2126876">
                  <a:moveTo>
                    <a:pt x="41801" y="0"/>
                  </a:moveTo>
                  <a:lnTo>
                    <a:pt x="2085075" y="0"/>
                  </a:lnTo>
                  <a:cubicBezTo>
                    <a:pt x="2096161" y="0"/>
                    <a:pt x="2106793" y="4404"/>
                    <a:pt x="2114633" y="12243"/>
                  </a:cubicBezTo>
                  <a:cubicBezTo>
                    <a:pt x="2122472" y="20083"/>
                    <a:pt x="2126876" y="30715"/>
                    <a:pt x="2126876" y="41801"/>
                  </a:cubicBezTo>
                  <a:lnTo>
                    <a:pt x="2126876" y="237111"/>
                  </a:lnTo>
                  <a:cubicBezTo>
                    <a:pt x="2126876" y="248197"/>
                    <a:pt x="2122472" y="258830"/>
                    <a:pt x="2114633" y="266669"/>
                  </a:cubicBezTo>
                  <a:cubicBezTo>
                    <a:pt x="2106793" y="274508"/>
                    <a:pt x="2096161" y="278912"/>
                    <a:pt x="2085075" y="278912"/>
                  </a:cubicBezTo>
                  <a:lnTo>
                    <a:pt x="41801" y="278912"/>
                  </a:lnTo>
                  <a:cubicBezTo>
                    <a:pt x="30715" y="278912"/>
                    <a:pt x="20083" y="274508"/>
                    <a:pt x="12243" y="266669"/>
                  </a:cubicBezTo>
                  <a:cubicBezTo>
                    <a:pt x="4404" y="258830"/>
                    <a:pt x="0" y="248197"/>
                    <a:pt x="0" y="237111"/>
                  </a:cubicBezTo>
                  <a:lnTo>
                    <a:pt x="0" y="41801"/>
                  </a:lnTo>
                  <a:cubicBezTo>
                    <a:pt x="0" y="30715"/>
                    <a:pt x="4404" y="20083"/>
                    <a:pt x="12243" y="12243"/>
                  </a:cubicBezTo>
                  <a:cubicBezTo>
                    <a:pt x="20083" y="4404"/>
                    <a:pt x="30715" y="0"/>
                    <a:pt x="41801" y="0"/>
                  </a:cubicBezTo>
                  <a:close/>
                </a:path>
              </a:pathLst>
            </a:custGeom>
            <a:solidFill>
              <a:srgbClr val="F1F1F1"/>
            </a:solidFill>
            <a:ln w="19050" cap="rnd">
              <a:solidFill>
                <a:srgbClr val="000000"/>
              </a:solidFill>
              <a:prstDash val="solid"/>
              <a:round/>
            </a:ln>
          </p:spPr>
        </p:sp>
        <p:sp>
          <p:nvSpPr>
            <p:cNvPr name="TextBox 41" id="41"/>
            <p:cNvSpPr txBox="true"/>
            <p:nvPr/>
          </p:nvSpPr>
          <p:spPr>
            <a:xfrm>
              <a:off x="0" y="-38100"/>
              <a:ext cx="2126876" cy="317012"/>
            </a:xfrm>
            <a:prstGeom prst="rect">
              <a:avLst/>
            </a:prstGeom>
          </p:spPr>
          <p:txBody>
            <a:bodyPr anchor="ctr" rtlCol="false" tIns="38100" lIns="38100" bIns="38100" rIns="38100"/>
            <a:lstStyle/>
            <a:p>
              <a:pPr algn="ctr">
                <a:lnSpc>
                  <a:spcPts val="2557"/>
                </a:lnSpc>
              </a:pPr>
              <a:r>
                <a:rPr lang="en-US" sz="1739" spc="255">
                  <a:solidFill>
                    <a:srgbClr val="000000"/>
                  </a:solidFill>
                  <a:latin typeface="Nunito Sans Expanded Medium"/>
                </a:rPr>
                <a:t>52100977-NGUYỄN ĐỨC MINH</a:t>
              </a:r>
            </a:p>
          </p:txBody>
        </p:sp>
      </p:grpSp>
      <p:sp>
        <p:nvSpPr>
          <p:cNvPr name="Freeform 42" id="42"/>
          <p:cNvSpPr/>
          <p:nvPr/>
        </p:nvSpPr>
        <p:spPr>
          <a:xfrm flipH="false" flipV="false" rot="0">
            <a:off x="15907776" y="574816"/>
            <a:ext cx="1801577" cy="1539530"/>
          </a:xfrm>
          <a:custGeom>
            <a:avLst/>
            <a:gdLst/>
            <a:ahLst/>
            <a:cxnLst/>
            <a:rect r="r" b="b" t="t" l="l"/>
            <a:pathLst>
              <a:path h="1539530" w="1801577">
                <a:moveTo>
                  <a:pt x="0" y="0"/>
                </a:moveTo>
                <a:lnTo>
                  <a:pt x="1801577" y="0"/>
                </a:lnTo>
                <a:lnTo>
                  <a:pt x="1801577" y="1539529"/>
                </a:lnTo>
                <a:lnTo>
                  <a:pt x="0" y="15395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3" id="43"/>
          <p:cNvSpPr txBox="true"/>
          <p:nvPr/>
        </p:nvSpPr>
        <p:spPr>
          <a:xfrm rot="0">
            <a:off x="1028700" y="1582706"/>
            <a:ext cx="10287636" cy="1730698"/>
          </a:xfrm>
          <a:prstGeom prst="rect">
            <a:avLst/>
          </a:prstGeom>
        </p:spPr>
        <p:txBody>
          <a:bodyPr anchor="t" rtlCol="false" tIns="0" lIns="0" bIns="0" rIns="0">
            <a:spAutoFit/>
          </a:bodyPr>
          <a:lstStyle/>
          <a:p>
            <a:pPr algn="l" marL="0" indent="0" lvl="0">
              <a:lnSpc>
                <a:spcPts val="13049"/>
              </a:lnSpc>
              <a:spcBef>
                <a:spcPct val="0"/>
              </a:spcBef>
            </a:pPr>
            <a:r>
              <a:rPr lang="en-US" sz="12920">
                <a:solidFill>
                  <a:srgbClr val="211F1C"/>
                </a:solidFill>
                <a:latin typeface="Anton"/>
              </a:rPr>
              <a:t>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47" y="-2701901"/>
            <a:ext cx="18303547" cy="8837609"/>
          </a:xfrm>
          <a:custGeom>
            <a:avLst/>
            <a:gdLst/>
            <a:ahLst/>
            <a:cxnLst/>
            <a:rect r="r" b="b" t="t" l="l"/>
            <a:pathLst>
              <a:path h="8837609" w="18303547">
                <a:moveTo>
                  <a:pt x="0" y="0"/>
                </a:moveTo>
                <a:lnTo>
                  <a:pt x="18303547" y="0"/>
                </a:lnTo>
                <a:lnTo>
                  <a:pt x="18303547" y="8837609"/>
                </a:lnTo>
                <a:lnTo>
                  <a:pt x="0" y="8837609"/>
                </a:lnTo>
                <a:lnTo>
                  <a:pt x="0" y="0"/>
                </a:lnTo>
                <a:close/>
              </a:path>
            </a:pathLst>
          </a:custGeom>
          <a:blipFill>
            <a:blip r:embed="rId6"/>
            <a:stretch>
              <a:fillRect l="0" t="0" r="-9811" b="-65342"/>
            </a:stretch>
          </a:blipFill>
        </p:spPr>
      </p:sp>
      <p:sp>
        <p:nvSpPr>
          <p:cNvPr name="AutoShape 7" id="7"/>
          <p:cNvSpPr/>
          <p:nvPr/>
        </p:nvSpPr>
        <p:spPr>
          <a:xfrm>
            <a:off x="5897880" y="5143500"/>
            <a:ext cx="6492240" cy="0"/>
          </a:xfrm>
          <a:prstGeom prst="line">
            <a:avLst/>
          </a:prstGeom>
          <a:ln cap="flat" w="38100">
            <a:solidFill>
              <a:srgbClr val="FFFFFF"/>
            </a:solidFill>
            <a:prstDash val="solid"/>
            <a:headEnd type="none" len="sm" w="sm"/>
            <a:tailEnd type="triangle" len="med" w="lg"/>
          </a:ln>
        </p:spPr>
      </p:sp>
      <p:sp>
        <p:nvSpPr>
          <p:cNvPr name="Freeform 8" id="8"/>
          <p:cNvSpPr/>
          <p:nvPr/>
        </p:nvSpPr>
        <p:spPr>
          <a:xfrm flipH="false" flipV="false" rot="0">
            <a:off x="8022519" y="7705880"/>
            <a:ext cx="1690815" cy="1205509"/>
          </a:xfrm>
          <a:custGeom>
            <a:avLst/>
            <a:gdLst/>
            <a:ahLst/>
            <a:cxnLst/>
            <a:rect r="r" b="b" t="t" l="l"/>
            <a:pathLst>
              <a:path h="1205509" w="1690815">
                <a:moveTo>
                  <a:pt x="0" y="0"/>
                </a:moveTo>
                <a:lnTo>
                  <a:pt x="1690816" y="0"/>
                </a:lnTo>
                <a:lnTo>
                  <a:pt x="1690816" y="1205509"/>
                </a:lnTo>
                <a:lnTo>
                  <a:pt x="0" y="12055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6955192"/>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ỨNG DỤNG</a:t>
            </a:r>
          </a:p>
        </p:txBody>
      </p:sp>
      <p:sp>
        <p:nvSpPr>
          <p:cNvPr name="TextBox 10" id="10"/>
          <p:cNvSpPr txBox="true"/>
          <p:nvPr/>
        </p:nvSpPr>
        <p:spPr>
          <a:xfrm rot="0">
            <a:off x="2818944" y="8797089"/>
            <a:ext cx="2759358" cy="959529"/>
          </a:xfrm>
          <a:prstGeom prst="rect">
            <a:avLst/>
          </a:prstGeom>
        </p:spPr>
        <p:txBody>
          <a:bodyPr anchor="t" rtlCol="false" tIns="0" lIns="0" bIns="0" rIns="0">
            <a:spAutoFit/>
          </a:bodyPr>
          <a:lstStyle/>
          <a:p>
            <a:pPr algn="l">
              <a:lnSpc>
                <a:spcPts val="7773"/>
              </a:lnSpc>
            </a:pPr>
            <a:r>
              <a:rPr lang="en-US" sz="5552">
                <a:solidFill>
                  <a:srgbClr val="211F1C"/>
                </a:solidFill>
                <a:latin typeface="Josefin Sans Bold"/>
              </a:rPr>
              <a:t>Tóm lại</a:t>
            </a:r>
          </a:p>
        </p:txBody>
      </p:sp>
      <p:sp>
        <p:nvSpPr>
          <p:cNvPr name="TextBox 11" id="11"/>
          <p:cNvSpPr txBox="true"/>
          <p:nvPr/>
        </p:nvSpPr>
        <p:spPr>
          <a:xfrm rot="0">
            <a:off x="10253330" y="6655891"/>
            <a:ext cx="7501736" cy="3100728"/>
          </a:xfrm>
          <a:prstGeom prst="rect">
            <a:avLst/>
          </a:prstGeom>
        </p:spPr>
        <p:txBody>
          <a:bodyPr anchor="t" rtlCol="false" tIns="0" lIns="0" bIns="0" rIns="0">
            <a:spAutoFit/>
          </a:bodyPr>
          <a:lstStyle/>
          <a:p>
            <a:pPr algn="just">
              <a:lnSpc>
                <a:spcPts val="4202"/>
              </a:lnSpc>
            </a:pPr>
            <a:r>
              <a:rPr lang="en-US" sz="2387">
                <a:solidFill>
                  <a:srgbClr val="211F1C"/>
                </a:solidFill>
                <a:latin typeface="Roboto Mono"/>
              </a:rPr>
              <a:t>Outlier Detection đóng vai trò quan trọng trong việc nhận biết, dự đoán và kiểm soát các sự kiện và hiện tượng không phổ biến hoặc không mong muốn trong các lĩnh vực quan trọng như y học, tài chính và kiểm soát nhà nước.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9496381" cy="10287000"/>
          </a:xfrm>
          <a:custGeom>
            <a:avLst/>
            <a:gdLst/>
            <a:ahLst/>
            <a:cxnLst/>
            <a:rect r="r" b="b" t="t" l="l"/>
            <a:pathLst>
              <a:path h="10287000" w="9496381">
                <a:moveTo>
                  <a:pt x="0" y="0"/>
                </a:moveTo>
                <a:lnTo>
                  <a:pt x="9496381" y="0"/>
                </a:lnTo>
                <a:lnTo>
                  <a:pt x="9496381" y="10287000"/>
                </a:lnTo>
                <a:lnTo>
                  <a:pt x="0" y="10287000"/>
                </a:lnTo>
                <a:lnTo>
                  <a:pt x="0" y="0"/>
                </a:lnTo>
                <a:close/>
              </a:path>
            </a:pathLst>
          </a:custGeom>
          <a:blipFill>
            <a:blip r:embed="rId6"/>
            <a:stretch>
              <a:fillRect l="-29229" t="0" r="-15204" b="0"/>
            </a:stretch>
          </a:blipFill>
        </p:spPr>
      </p:sp>
      <p:sp>
        <p:nvSpPr>
          <p:cNvPr name="TextBox 7" id="7"/>
          <p:cNvSpPr txBox="true"/>
          <p:nvPr/>
        </p:nvSpPr>
        <p:spPr>
          <a:xfrm rot="0">
            <a:off x="10517616" y="2831850"/>
            <a:ext cx="6125027"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KẾT LUẬN</a:t>
            </a:r>
          </a:p>
        </p:txBody>
      </p:sp>
      <p:sp>
        <p:nvSpPr>
          <p:cNvPr name="TextBox 8" id="8"/>
          <p:cNvSpPr txBox="true"/>
          <p:nvPr/>
        </p:nvSpPr>
        <p:spPr>
          <a:xfrm rot="0">
            <a:off x="10574754" y="4809476"/>
            <a:ext cx="5882208" cy="959529"/>
          </a:xfrm>
          <a:prstGeom prst="rect">
            <a:avLst/>
          </a:prstGeom>
        </p:spPr>
        <p:txBody>
          <a:bodyPr anchor="t" rtlCol="false" tIns="0" lIns="0" bIns="0" rIns="0">
            <a:spAutoFit/>
          </a:bodyPr>
          <a:lstStyle/>
          <a:p>
            <a:pPr algn="l">
              <a:lnSpc>
                <a:spcPts val="7773"/>
              </a:lnSpc>
            </a:pPr>
            <a:r>
              <a:rPr lang="en-US" sz="5552">
                <a:solidFill>
                  <a:srgbClr val="211F1C"/>
                </a:solidFill>
                <a:latin typeface="Josefin Sans Bold"/>
              </a:rPr>
              <a:t>Đặc điểm dữ liệu</a:t>
            </a:r>
          </a:p>
        </p:txBody>
      </p:sp>
      <p:sp>
        <p:nvSpPr>
          <p:cNvPr name="TextBox 9" id="9"/>
          <p:cNvSpPr txBox="true"/>
          <p:nvPr/>
        </p:nvSpPr>
        <p:spPr>
          <a:xfrm rot="0">
            <a:off x="10517616" y="5176460"/>
            <a:ext cx="9605392" cy="3677623"/>
          </a:xfrm>
          <a:prstGeom prst="rect">
            <a:avLst/>
          </a:prstGeom>
        </p:spPr>
        <p:txBody>
          <a:bodyPr anchor="t" rtlCol="false" tIns="0" lIns="0" bIns="0" rIns="0">
            <a:spAutoFit/>
          </a:bodyPr>
          <a:lstStyle/>
          <a:p>
            <a:pPr algn="just">
              <a:lnSpc>
                <a:spcPts val="5607"/>
              </a:lnSpc>
            </a:pPr>
          </a:p>
          <a:p>
            <a:pPr algn="just" marL="687929" indent="-343964" lvl="1">
              <a:lnSpc>
                <a:spcPts val="5607"/>
              </a:lnSpc>
              <a:buFont typeface="Arial"/>
              <a:buChar char="•"/>
            </a:pPr>
            <a:r>
              <a:rPr lang="en-US" sz="3186">
                <a:solidFill>
                  <a:srgbClr val="211F1C"/>
                </a:solidFill>
                <a:latin typeface="Roboto Mono"/>
              </a:rPr>
              <a:t>Phân phối không chuẩn</a:t>
            </a:r>
          </a:p>
          <a:p>
            <a:pPr algn="just" marL="687929" indent="-343964" lvl="1">
              <a:lnSpc>
                <a:spcPts val="5607"/>
              </a:lnSpc>
              <a:buFont typeface="Arial"/>
              <a:buChar char="•"/>
            </a:pPr>
            <a:r>
              <a:rPr lang="en-US" sz="3186">
                <a:solidFill>
                  <a:srgbClr val="211F1C"/>
                </a:solidFill>
                <a:latin typeface="Roboto Mono"/>
              </a:rPr>
              <a:t>Không gãn nhãn</a:t>
            </a:r>
          </a:p>
          <a:p>
            <a:pPr algn="just" marL="687929" indent="-343964" lvl="1">
              <a:lnSpc>
                <a:spcPts val="5607"/>
              </a:lnSpc>
              <a:buFont typeface="Arial"/>
              <a:buChar char="•"/>
            </a:pPr>
            <a:r>
              <a:rPr lang="en-US" sz="3186">
                <a:solidFill>
                  <a:srgbClr val="211F1C"/>
                </a:solidFill>
                <a:latin typeface="Roboto Mono"/>
              </a:rPr>
              <a:t>Không đồng nhất</a:t>
            </a:r>
          </a:p>
          <a:p>
            <a:pPr algn="just" marL="0" indent="0" lvl="0">
              <a:lnSpc>
                <a:spcPts val="754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9496381" cy="10287000"/>
          </a:xfrm>
          <a:custGeom>
            <a:avLst/>
            <a:gdLst/>
            <a:ahLst/>
            <a:cxnLst/>
            <a:rect r="r" b="b" t="t" l="l"/>
            <a:pathLst>
              <a:path h="10287000" w="9496381">
                <a:moveTo>
                  <a:pt x="0" y="0"/>
                </a:moveTo>
                <a:lnTo>
                  <a:pt x="9496381" y="0"/>
                </a:lnTo>
                <a:lnTo>
                  <a:pt x="9496381" y="10287000"/>
                </a:lnTo>
                <a:lnTo>
                  <a:pt x="0" y="10287000"/>
                </a:lnTo>
                <a:lnTo>
                  <a:pt x="0" y="0"/>
                </a:lnTo>
                <a:close/>
              </a:path>
            </a:pathLst>
          </a:custGeom>
          <a:blipFill>
            <a:blip r:embed="rId6"/>
            <a:stretch>
              <a:fillRect l="-29229" t="0" r="-15204" b="0"/>
            </a:stretch>
          </a:blipFill>
        </p:spPr>
      </p:sp>
      <p:sp>
        <p:nvSpPr>
          <p:cNvPr name="TextBox 7" id="7"/>
          <p:cNvSpPr txBox="true"/>
          <p:nvPr/>
        </p:nvSpPr>
        <p:spPr>
          <a:xfrm rot="0">
            <a:off x="10517616" y="1746261"/>
            <a:ext cx="6125027"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KẾT LUẬN</a:t>
            </a:r>
          </a:p>
        </p:txBody>
      </p:sp>
      <p:sp>
        <p:nvSpPr>
          <p:cNvPr name="TextBox 8" id="8"/>
          <p:cNvSpPr txBox="true"/>
          <p:nvPr/>
        </p:nvSpPr>
        <p:spPr>
          <a:xfrm rot="0">
            <a:off x="10574754" y="3882514"/>
            <a:ext cx="6903621" cy="954343"/>
          </a:xfrm>
          <a:prstGeom prst="rect">
            <a:avLst/>
          </a:prstGeom>
        </p:spPr>
        <p:txBody>
          <a:bodyPr anchor="t" rtlCol="false" tIns="0" lIns="0" bIns="0" rIns="0">
            <a:spAutoFit/>
          </a:bodyPr>
          <a:lstStyle/>
          <a:p>
            <a:pPr algn="l">
              <a:lnSpc>
                <a:spcPts val="7773"/>
              </a:lnSpc>
            </a:pPr>
            <a:r>
              <a:rPr lang="en-US" sz="5552">
                <a:solidFill>
                  <a:srgbClr val="211F1C"/>
                </a:solidFill>
                <a:latin typeface="Josefin Sans Bold"/>
              </a:rPr>
              <a:t>Ứng dụng thực tế</a:t>
            </a:r>
          </a:p>
        </p:txBody>
      </p:sp>
      <p:sp>
        <p:nvSpPr>
          <p:cNvPr name="TextBox 9" id="9"/>
          <p:cNvSpPr txBox="true"/>
          <p:nvPr/>
        </p:nvSpPr>
        <p:spPr>
          <a:xfrm rot="0">
            <a:off x="10517616" y="4684457"/>
            <a:ext cx="7770384" cy="4129148"/>
          </a:xfrm>
          <a:prstGeom prst="rect">
            <a:avLst/>
          </a:prstGeom>
        </p:spPr>
        <p:txBody>
          <a:bodyPr anchor="t" rtlCol="false" tIns="0" lIns="0" bIns="0" rIns="0">
            <a:spAutoFit/>
          </a:bodyPr>
          <a:lstStyle/>
          <a:p>
            <a:pPr algn="just">
              <a:lnSpc>
                <a:spcPts val="4536"/>
              </a:lnSpc>
            </a:pPr>
          </a:p>
          <a:p>
            <a:pPr algn="just" marL="556507" indent="-278254" lvl="1">
              <a:lnSpc>
                <a:spcPts val="4536"/>
              </a:lnSpc>
              <a:buFont typeface="Arial"/>
              <a:buChar char="•"/>
            </a:pPr>
            <a:r>
              <a:rPr lang="en-US" sz="2577">
                <a:solidFill>
                  <a:srgbClr val="211F1C"/>
                </a:solidFill>
                <a:latin typeface="Roboto Mono"/>
              </a:rPr>
              <a:t>Tài chính</a:t>
            </a:r>
          </a:p>
          <a:p>
            <a:pPr algn="just" marL="556507" indent="-278254" lvl="1">
              <a:lnSpc>
                <a:spcPts val="4536"/>
              </a:lnSpc>
              <a:buFont typeface="Arial"/>
              <a:buChar char="•"/>
            </a:pPr>
            <a:r>
              <a:rPr lang="en-US" sz="2577">
                <a:solidFill>
                  <a:srgbClr val="211F1C"/>
                </a:solidFill>
                <a:latin typeface="Roboto Mono"/>
              </a:rPr>
              <a:t>Y tế</a:t>
            </a:r>
          </a:p>
          <a:p>
            <a:pPr algn="just" marL="556507" indent="-278254" lvl="1">
              <a:lnSpc>
                <a:spcPts val="4536"/>
              </a:lnSpc>
              <a:buFont typeface="Arial"/>
              <a:buChar char="•"/>
            </a:pPr>
            <a:r>
              <a:rPr lang="en-US" sz="2577">
                <a:solidFill>
                  <a:srgbClr val="211F1C"/>
                </a:solidFill>
                <a:latin typeface="Roboto Mono"/>
              </a:rPr>
              <a:t>Bảo mật thông tin</a:t>
            </a:r>
          </a:p>
          <a:p>
            <a:pPr algn="just" marL="556507" indent="-278254" lvl="1">
              <a:lnSpc>
                <a:spcPts val="4536"/>
              </a:lnSpc>
              <a:buFont typeface="Arial"/>
              <a:buChar char="•"/>
            </a:pPr>
            <a:r>
              <a:rPr lang="en-US" sz="2577">
                <a:solidFill>
                  <a:srgbClr val="211F1C"/>
                </a:solidFill>
                <a:latin typeface="Roboto Mono"/>
              </a:rPr>
              <a:t>Kiểm tra chất lượng dữ liệu</a:t>
            </a:r>
          </a:p>
          <a:p>
            <a:pPr algn="just" marL="556507" indent="-278254" lvl="1">
              <a:lnSpc>
                <a:spcPts val="4536"/>
              </a:lnSpc>
              <a:buFont typeface="Arial"/>
              <a:buChar char="•"/>
            </a:pPr>
            <a:r>
              <a:rPr lang="en-US" sz="2577">
                <a:solidFill>
                  <a:srgbClr val="211F1C"/>
                </a:solidFill>
                <a:latin typeface="Roboto Mono"/>
              </a:rPr>
              <a:t>Nhận diện gian lận </a:t>
            </a:r>
          </a:p>
          <a:p>
            <a:pPr algn="just" marL="0" indent="0" lvl="0">
              <a:lnSpc>
                <a:spcPts val="610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486423"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28700" y="7920744"/>
            <a:ext cx="8115300" cy="1160594"/>
          </a:xfrm>
          <a:custGeom>
            <a:avLst/>
            <a:gdLst/>
            <a:ahLst/>
            <a:cxnLst/>
            <a:rect r="r" b="b" t="t" l="l"/>
            <a:pathLst>
              <a:path h="1160594" w="8115300">
                <a:moveTo>
                  <a:pt x="0" y="0"/>
                </a:moveTo>
                <a:lnTo>
                  <a:pt x="8115300" y="0"/>
                </a:lnTo>
                <a:lnTo>
                  <a:pt x="8115300" y="1160594"/>
                </a:lnTo>
                <a:lnTo>
                  <a:pt x="0" y="1160594"/>
                </a:lnTo>
                <a:lnTo>
                  <a:pt x="0" y="0"/>
                </a:lnTo>
                <a:close/>
              </a:path>
            </a:pathLst>
          </a:custGeom>
          <a:blipFill>
            <a:blip r:embed="rId8"/>
            <a:stretch>
              <a:fillRect l="0" t="0" r="0" b="0"/>
            </a:stretch>
          </a:blipFill>
        </p:spPr>
      </p:sp>
      <p:sp>
        <p:nvSpPr>
          <p:cNvPr name="Freeform 8" id="8"/>
          <p:cNvSpPr/>
          <p:nvPr/>
        </p:nvSpPr>
        <p:spPr>
          <a:xfrm flipH="false" flipV="false" rot="0">
            <a:off x="9865812" y="4014563"/>
            <a:ext cx="8115300" cy="1219075"/>
          </a:xfrm>
          <a:custGeom>
            <a:avLst/>
            <a:gdLst/>
            <a:ahLst/>
            <a:cxnLst/>
            <a:rect r="r" b="b" t="t" l="l"/>
            <a:pathLst>
              <a:path h="1219075" w="8115300">
                <a:moveTo>
                  <a:pt x="0" y="0"/>
                </a:moveTo>
                <a:lnTo>
                  <a:pt x="8115300" y="0"/>
                </a:lnTo>
                <a:lnTo>
                  <a:pt x="8115300" y="1219075"/>
                </a:lnTo>
                <a:lnTo>
                  <a:pt x="0" y="1219075"/>
                </a:lnTo>
                <a:lnTo>
                  <a:pt x="0" y="0"/>
                </a:lnTo>
                <a:close/>
              </a:path>
            </a:pathLst>
          </a:custGeom>
          <a:blipFill>
            <a:blip r:embed="rId9"/>
            <a:stretch>
              <a:fillRect l="0" t="0" r="0" b="0"/>
            </a:stretch>
          </a:blipFill>
        </p:spPr>
      </p:sp>
      <p:sp>
        <p:nvSpPr>
          <p:cNvPr name="TextBox 9" id="9"/>
          <p:cNvSpPr txBox="true"/>
          <p:nvPr/>
        </p:nvSpPr>
        <p:spPr>
          <a:xfrm rot="0">
            <a:off x="1028700" y="4470779"/>
            <a:ext cx="6903621" cy="954343"/>
          </a:xfrm>
          <a:prstGeom prst="rect">
            <a:avLst/>
          </a:prstGeom>
        </p:spPr>
        <p:txBody>
          <a:bodyPr anchor="t" rtlCol="false" tIns="0" lIns="0" bIns="0" rIns="0">
            <a:spAutoFit/>
          </a:bodyPr>
          <a:lstStyle/>
          <a:p>
            <a:pPr algn="l">
              <a:lnSpc>
                <a:spcPts val="7773"/>
              </a:lnSpc>
            </a:pPr>
            <a:r>
              <a:rPr lang="en-US" sz="5552">
                <a:solidFill>
                  <a:srgbClr val="211F1C"/>
                </a:solidFill>
                <a:latin typeface="Josefin Sans Bold"/>
              </a:rPr>
              <a:t>Hiệu suất</a:t>
            </a:r>
          </a:p>
        </p:txBody>
      </p:sp>
      <p:sp>
        <p:nvSpPr>
          <p:cNvPr name="TextBox 10" id="10"/>
          <p:cNvSpPr txBox="true"/>
          <p:nvPr/>
        </p:nvSpPr>
        <p:spPr>
          <a:xfrm rot="0">
            <a:off x="1028700" y="2476577"/>
            <a:ext cx="6125027"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KẾT LUẬN</a:t>
            </a:r>
          </a:p>
        </p:txBody>
      </p:sp>
      <p:sp>
        <p:nvSpPr>
          <p:cNvPr name="TextBox 11" id="11"/>
          <p:cNvSpPr txBox="true"/>
          <p:nvPr/>
        </p:nvSpPr>
        <p:spPr>
          <a:xfrm rot="0">
            <a:off x="1028700" y="5600079"/>
            <a:ext cx="8115300" cy="2574646"/>
          </a:xfrm>
          <a:prstGeom prst="rect">
            <a:avLst/>
          </a:prstGeom>
        </p:spPr>
        <p:txBody>
          <a:bodyPr anchor="t" rtlCol="false" tIns="0" lIns="0" bIns="0" rIns="0">
            <a:spAutoFit/>
          </a:bodyPr>
          <a:lstStyle/>
          <a:p>
            <a:pPr algn="just">
              <a:lnSpc>
                <a:spcPts val="4171"/>
              </a:lnSpc>
            </a:pPr>
          </a:p>
          <a:p>
            <a:pPr algn="just">
              <a:lnSpc>
                <a:spcPts val="4171"/>
              </a:lnSpc>
            </a:pPr>
            <a:r>
              <a:rPr lang="en-US" sz="2370">
                <a:solidFill>
                  <a:srgbClr val="211F1C"/>
                </a:solidFill>
                <a:latin typeface="Roboto Mono Bold"/>
              </a:rPr>
              <a:t>Độ Chính Xác</a:t>
            </a:r>
            <a:r>
              <a:rPr lang="en-US" sz="2370">
                <a:solidFill>
                  <a:srgbClr val="211F1C"/>
                </a:solidFill>
                <a:latin typeface="Roboto Mono"/>
              </a:rPr>
              <a:t>: Tỷ lệ giữa số lượng ngoại lệ được phát hiện đúng và tổng số ngoại lệ trong dữ liệu</a:t>
            </a:r>
          </a:p>
          <a:p>
            <a:pPr algn="just" marL="0" indent="0" lvl="0">
              <a:lnSpc>
                <a:spcPts val="4171"/>
              </a:lnSpc>
            </a:pPr>
          </a:p>
        </p:txBody>
      </p:sp>
      <p:sp>
        <p:nvSpPr>
          <p:cNvPr name="TextBox 12" id="12"/>
          <p:cNvSpPr txBox="true"/>
          <p:nvPr/>
        </p:nvSpPr>
        <p:spPr>
          <a:xfrm rot="0">
            <a:off x="9865812" y="2011476"/>
            <a:ext cx="8115300" cy="1526838"/>
          </a:xfrm>
          <a:prstGeom prst="rect">
            <a:avLst/>
          </a:prstGeom>
        </p:spPr>
        <p:txBody>
          <a:bodyPr anchor="t" rtlCol="false" tIns="0" lIns="0" bIns="0" rIns="0">
            <a:spAutoFit/>
          </a:bodyPr>
          <a:lstStyle/>
          <a:p>
            <a:pPr algn="just" marL="0" indent="0" lvl="0">
              <a:lnSpc>
                <a:spcPts val="4172"/>
              </a:lnSpc>
            </a:pPr>
            <a:r>
              <a:rPr lang="en-US" sz="2370">
                <a:solidFill>
                  <a:srgbClr val="211F1C"/>
                </a:solidFill>
                <a:latin typeface="Roboto Mono Bold"/>
              </a:rPr>
              <a:t>Độ Phủ:</a:t>
            </a:r>
            <a:r>
              <a:rPr lang="en-US" sz="2370">
                <a:solidFill>
                  <a:srgbClr val="211F1C"/>
                </a:solidFill>
                <a:latin typeface="Roboto Mono"/>
              </a:rPr>
              <a:t> Tỷ lệ giữa số lượng ngoại lệ được phát hiện đúng và tổng số ngoại lệ thực sự trong dữ liệu</a:t>
            </a:r>
          </a:p>
        </p:txBody>
      </p:sp>
      <p:sp>
        <p:nvSpPr>
          <p:cNvPr name="TextBox 13" id="13"/>
          <p:cNvSpPr txBox="true"/>
          <p:nvPr/>
        </p:nvSpPr>
        <p:spPr>
          <a:xfrm rot="0">
            <a:off x="9865812" y="6136082"/>
            <a:ext cx="8115300" cy="2050713"/>
          </a:xfrm>
          <a:prstGeom prst="rect">
            <a:avLst/>
          </a:prstGeom>
        </p:spPr>
        <p:txBody>
          <a:bodyPr anchor="t" rtlCol="false" tIns="0" lIns="0" bIns="0" rIns="0">
            <a:spAutoFit/>
          </a:bodyPr>
          <a:lstStyle/>
          <a:p>
            <a:pPr algn="just" marL="0" indent="0" lvl="0">
              <a:lnSpc>
                <a:spcPts val="4172"/>
              </a:lnSpc>
            </a:pPr>
            <a:r>
              <a:rPr lang="en-US" sz="2370">
                <a:solidFill>
                  <a:srgbClr val="211F1C"/>
                </a:solidFill>
                <a:latin typeface="Roboto Mono Bold"/>
              </a:rPr>
              <a:t>Đánh giá dựa trên tiêu chuẩn ngành</a:t>
            </a:r>
            <a:r>
              <a:rPr lang="en-US" sz="2370">
                <a:solidFill>
                  <a:srgbClr val="211F1C"/>
                </a:solidFill>
                <a:latin typeface="Roboto Mono"/>
              </a:rPr>
              <a:t>: So sánh hiệu suất của thuật toán với các tiêu chuẩn và kỹ thuật được chấp nhận trong ngành tương ứng.</a:t>
            </a:r>
          </a:p>
        </p:txBody>
      </p:sp>
      <p:sp>
        <p:nvSpPr>
          <p:cNvPr name="TextBox 14" id="14"/>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728840" y="-810363"/>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144000" y="515275"/>
            <a:ext cx="8521911" cy="4391458"/>
            <a:chOff x="0" y="0"/>
            <a:chExt cx="2502923" cy="1289791"/>
          </a:xfrm>
        </p:grpSpPr>
        <p:sp>
          <p:nvSpPr>
            <p:cNvPr name="Freeform 6" id="6"/>
            <p:cNvSpPr/>
            <p:nvPr/>
          </p:nvSpPr>
          <p:spPr>
            <a:xfrm flipH="false" flipV="false" rot="0">
              <a:off x="0" y="0"/>
              <a:ext cx="2502923" cy="1289791"/>
            </a:xfrm>
            <a:custGeom>
              <a:avLst/>
              <a:gdLst/>
              <a:ahLst/>
              <a:cxnLst/>
              <a:rect r="r" b="b" t="t" l="l"/>
              <a:pathLst>
                <a:path h="1289791" w="2502923">
                  <a:moveTo>
                    <a:pt x="32705" y="0"/>
                  </a:moveTo>
                  <a:lnTo>
                    <a:pt x="2470218" y="0"/>
                  </a:lnTo>
                  <a:cubicBezTo>
                    <a:pt x="2488280" y="0"/>
                    <a:pt x="2502923" y="14643"/>
                    <a:pt x="2502923" y="32705"/>
                  </a:cubicBezTo>
                  <a:lnTo>
                    <a:pt x="2502923" y="1257086"/>
                  </a:lnTo>
                  <a:cubicBezTo>
                    <a:pt x="2502923" y="1275148"/>
                    <a:pt x="2488280" y="1289791"/>
                    <a:pt x="2470218" y="1289791"/>
                  </a:cubicBezTo>
                  <a:lnTo>
                    <a:pt x="32705" y="1289791"/>
                  </a:lnTo>
                  <a:cubicBezTo>
                    <a:pt x="24031" y="1289791"/>
                    <a:pt x="15712" y="1286345"/>
                    <a:pt x="9579" y="1280212"/>
                  </a:cubicBezTo>
                  <a:cubicBezTo>
                    <a:pt x="3446" y="1274078"/>
                    <a:pt x="0" y="1265760"/>
                    <a:pt x="0" y="1257086"/>
                  </a:cubicBezTo>
                  <a:lnTo>
                    <a:pt x="0" y="32705"/>
                  </a:lnTo>
                  <a:cubicBezTo>
                    <a:pt x="0" y="14643"/>
                    <a:pt x="14643" y="0"/>
                    <a:pt x="32705" y="0"/>
                  </a:cubicBezTo>
                  <a:close/>
                </a:path>
              </a:pathLst>
            </a:custGeom>
            <a:solidFill>
              <a:srgbClr val="F1F1F1"/>
            </a:solidFill>
            <a:ln w="19050" cap="rnd">
              <a:solidFill>
                <a:srgbClr val="000000"/>
              </a:solidFill>
              <a:prstDash val="solid"/>
              <a:round/>
            </a:ln>
          </p:spPr>
        </p:sp>
        <p:sp>
          <p:nvSpPr>
            <p:cNvPr name="TextBox 7" id="7"/>
            <p:cNvSpPr txBox="true"/>
            <p:nvPr/>
          </p:nvSpPr>
          <p:spPr>
            <a:xfrm>
              <a:off x="0" y="-38100"/>
              <a:ext cx="2502923" cy="1327891"/>
            </a:xfrm>
            <a:prstGeom prst="rect">
              <a:avLst/>
            </a:prstGeom>
          </p:spPr>
          <p:txBody>
            <a:bodyPr anchor="ctr" rtlCol="false" tIns="55174" lIns="55174" bIns="55174" rIns="55174"/>
            <a:lstStyle/>
            <a:p>
              <a:pPr algn="ctr">
                <a:lnSpc>
                  <a:spcPts val="2116"/>
                </a:lnSpc>
              </a:pPr>
            </a:p>
          </p:txBody>
        </p:sp>
      </p:grpSp>
      <p:grpSp>
        <p:nvGrpSpPr>
          <p:cNvPr name="Group 8" id="8"/>
          <p:cNvGrpSpPr/>
          <p:nvPr/>
        </p:nvGrpSpPr>
        <p:grpSpPr>
          <a:xfrm rot="0">
            <a:off x="9144000" y="5373458"/>
            <a:ext cx="8521911" cy="4391458"/>
            <a:chOff x="0" y="0"/>
            <a:chExt cx="2502923" cy="1289791"/>
          </a:xfrm>
        </p:grpSpPr>
        <p:sp>
          <p:nvSpPr>
            <p:cNvPr name="Freeform 9" id="9"/>
            <p:cNvSpPr/>
            <p:nvPr/>
          </p:nvSpPr>
          <p:spPr>
            <a:xfrm flipH="false" flipV="false" rot="0">
              <a:off x="0" y="0"/>
              <a:ext cx="2502923" cy="1289791"/>
            </a:xfrm>
            <a:custGeom>
              <a:avLst/>
              <a:gdLst/>
              <a:ahLst/>
              <a:cxnLst/>
              <a:rect r="r" b="b" t="t" l="l"/>
              <a:pathLst>
                <a:path h="1289791" w="2502923">
                  <a:moveTo>
                    <a:pt x="32705" y="0"/>
                  </a:moveTo>
                  <a:lnTo>
                    <a:pt x="2470218" y="0"/>
                  </a:lnTo>
                  <a:cubicBezTo>
                    <a:pt x="2488280" y="0"/>
                    <a:pt x="2502923" y="14643"/>
                    <a:pt x="2502923" y="32705"/>
                  </a:cubicBezTo>
                  <a:lnTo>
                    <a:pt x="2502923" y="1257086"/>
                  </a:lnTo>
                  <a:cubicBezTo>
                    <a:pt x="2502923" y="1275148"/>
                    <a:pt x="2488280" y="1289791"/>
                    <a:pt x="2470218" y="1289791"/>
                  </a:cubicBezTo>
                  <a:lnTo>
                    <a:pt x="32705" y="1289791"/>
                  </a:lnTo>
                  <a:cubicBezTo>
                    <a:pt x="24031" y="1289791"/>
                    <a:pt x="15712" y="1286345"/>
                    <a:pt x="9579" y="1280212"/>
                  </a:cubicBezTo>
                  <a:cubicBezTo>
                    <a:pt x="3446" y="1274078"/>
                    <a:pt x="0" y="1265760"/>
                    <a:pt x="0" y="1257086"/>
                  </a:cubicBezTo>
                  <a:lnTo>
                    <a:pt x="0" y="32705"/>
                  </a:lnTo>
                  <a:cubicBezTo>
                    <a:pt x="0" y="14643"/>
                    <a:pt x="14643" y="0"/>
                    <a:pt x="32705" y="0"/>
                  </a:cubicBezTo>
                  <a:close/>
                </a:path>
              </a:pathLst>
            </a:custGeom>
            <a:solidFill>
              <a:srgbClr val="F1F1F1"/>
            </a:solidFill>
            <a:ln w="19050" cap="rnd">
              <a:solidFill>
                <a:srgbClr val="000000"/>
              </a:solidFill>
              <a:prstDash val="solid"/>
              <a:round/>
            </a:ln>
          </p:spPr>
        </p:sp>
        <p:sp>
          <p:nvSpPr>
            <p:cNvPr name="TextBox 10" id="10"/>
            <p:cNvSpPr txBox="true"/>
            <p:nvPr/>
          </p:nvSpPr>
          <p:spPr>
            <a:xfrm>
              <a:off x="0" y="-38100"/>
              <a:ext cx="2502923" cy="1327891"/>
            </a:xfrm>
            <a:prstGeom prst="rect">
              <a:avLst/>
            </a:prstGeom>
          </p:spPr>
          <p:txBody>
            <a:bodyPr anchor="ctr" rtlCol="false" tIns="55174" lIns="55174" bIns="55174" rIns="55174"/>
            <a:lstStyle/>
            <a:p>
              <a:pPr algn="ctr">
                <a:lnSpc>
                  <a:spcPts val="2116"/>
                </a:lnSpc>
              </a:pPr>
            </a:p>
          </p:txBody>
        </p:sp>
      </p:grpSp>
      <p:sp>
        <p:nvSpPr>
          <p:cNvPr name="Freeform 11" id="11"/>
          <p:cNvSpPr/>
          <p:nvPr/>
        </p:nvSpPr>
        <p:spPr>
          <a:xfrm flipH="false" flipV="false" rot="0">
            <a:off x="6293806" y="739162"/>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809625" y="1815430"/>
            <a:ext cx="5980157" cy="1619256"/>
          </a:xfrm>
          <a:prstGeom prst="rect">
            <a:avLst/>
          </a:prstGeom>
        </p:spPr>
        <p:txBody>
          <a:bodyPr anchor="t" rtlCol="false" tIns="0" lIns="0" bIns="0" rIns="0">
            <a:spAutoFit/>
          </a:bodyPr>
          <a:lstStyle/>
          <a:p>
            <a:pPr algn="l">
              <a:lnSpc>
                <a:spcPts val="12356"/>
              </a:lnSpc>
            </a:pPr>
            <a:r>
              <a:rPr lang="en-US" sz="12234">
                <a:solidFill>
                  <a:srgbClr val="211F1C"/>
                </a:solidFill>
                <a:latin typeface="Anton"/>
              </a:rPr>
              <a:t>KẾT LUẬN</a:t>
            </a:r>
          </a:p>
        </p:txBody>
      </p:sp>
      <p:sp>
        <p:nvSpPr>
          <p:cNvPr name="TextBox 13" id="13"/>
          <p:cNvSpPr txBox="true"/>
          <p:nvPr/>
        </p:nvSpPr>
        <p:spPr>
          <a:xfrm rot="0">
            <a:off x="809625" y="5076825"/>
            <a:ext cx="7921941" cy="3540345"/>
          </a:xfrm>
          <a:prstGeom prst="rect">
            <a:avLst/>
          </a:prstGeom>
        </p:spPr>
        <p:txBody>
          <a:bodyPr anchor="t" rtlCol="false" tIns="0" lIns="0" bIns="0" rIns="0">
            <a:spAutoFit/>
          </a:bodyPr>
          <a:lstStyle/>
          <a:p>
            <a:pPr algn="l">
              <a:lnSpc>
                <a:spcPts val="3597"/>
              </a:lnSpc>
            </a:pPr>
            <a:r>
              <a:rPr lang="en-US" sz="2366">
                <a:solidFill>
                  <a:srgbClr val="211F1C"/>
                </a:solidFill>
                <a:latin typeface="Roboto Mono Bold"/>
              </a:rPr>
              <a:t>Phương Pháp Đánh Giá</a:t>
            </a:r>
          </a:p>
          <a:p>
            <a:pPr algn="l">
              <a:lnSpc>
                <a:spcPts val="3597"/>
              </a:lnSpc>
            </a:pPr>
          </a:p>
          <a:p>
            <a:pPr algn="l" marL="510982" indent="-255491" lvl="1">
              <a:lnSpc>
                <a:spcPts val="3597"/>
              </a:lnSpc>
              <a:buFont typeface="Arial"/>
              <a:buChar char="•"/>
            </a:pPr>
            <a:r>
              <a:rPr lang="en-US" sz="2366">
                <a:solidFill>
                  <a:srgbClr val="211F1C"/>
                </a:solidFill>
                <a:latin typeface="Roboto Mono Bold"/>
              </a:rPr>
              <a:t>Cross-Validation ( Xác thực chéo)</a:t>
            </a:r>
            <a:r>
              <a:rPr lang="en-US" sz="2366">
                <a:solidFill>
                  <a:srgbClr val="211F1C"/>
                </a:solidFill>
                <a:latin typeface="Roboto Mono"/>
              </a:rPr>
              <a:t>: Phân chia dữ liệu thành các tập huấn luyện và tập kiểm tra để đánh giá hiệu suất của thuật toán.</a:t>
            </a:r>
          </a:p>
          <a:p>
            <a:pPr algn="l">
              <a:lnSpc>
                <a:spcPts val="3597"/>
              </a:lnSpc>
            </a:pPr>
          </a:p>
          <a:p>
            <a:pPr algn="l" marL="0" indent="0" lvl="0">
              <a:lnSpc>
                <a:spcPts val="3597"/>
              </a:lnSpc>
            </a:pPr>
          </a:p>
        </p:txBody>
      </p:sp>
      <p:sp>
        <p:nvSpPr>
          <p:cNvPr name="TextBox 14" id="14"/>
          <p:cNvSpPr txBox="true"/>
          <p:nvPr/>
        </p:nvSpPr>
        <p:spPr>
          <a:xfrm rot="0">
            <a:off x="809625" y="3864026"/>
            <a:ext cx="3098784" cy="897828"/>
          </a:xfrm>
          <a:prstGeom prst="rect">
            <a:avLst/>
          </a:prstGeom>
        </p:spPr>
        <p:txBody>
          <a:bodyPr anchor="t" rtlCol="false" tIns="0" lIns="0" bIns="0" rIns="0">
            <a:spAutoFit/>
          </a:bodyPr>
          <a:lstStyle/>
          <a:p>
            <a:pPr algn="l">
              <a:lnSpc>
                <a:spcPts val="7213"/>
              </a:lnSpc>
            </a:pPr>
            <a:r>
              <a:rPr lang="en-US" sz="5152">
                <a:solidFill>
                  <a:srgbClr val="211F1C"/>
                </a:solidFill>
                <a:latin typeface="Josefin Sans Bold"/>
              </a:rPr>
              <a:t>Đánh giá </a:t>
            </a:r>
          </a:p>
        </p:txBody>
      </p:sp>
      <p:sp>
        <p:nvSpPr>
          <p:cNvPr name="TextBox 15" id="15"/>
          <p:cNvSpPr txBox="true"/>
          <p:nvPr/>
        </p:nvSpPr>
        <p:spPr>
          <a:xfrm rot="0">
            <a:off x="9667008" y="962025"/>
            <a:ext cx="8715667" cy="2910967"/>
          </a:xfrm>
          <a:prstGeom prst="rect">
            <a:avLst/>
          </a:prstGeom>
        </p:spPr>
        <p:txBody>
          <a:bodyPr anchor="t" rtlCol="false" tIns="0" lIns="0" bIns="0" rIns="0">
            <a:spAutoFit/>
          </a:bodyPr>
          <a:lstStyle/>
          <a:p>
            <a:pPr algn="l">
              <a:lnSpc>
                <a:spcPts val="3343"/>
              </a:lnSpc>
            </a:pPr>
          </a:p>
          <a:p>
            <a:pPr algn="l">
              <a:lnSpc>
                <a:spcPts val="3343"/>
              </a:lnSpc>
            </a:pPr>
            <a:r>
              <a:rPr lang="en-US" sz="2199">
                <a:solidFill>
                  <a:srgbClr val="211F1C"/>
                </a:solidFill>
                <a:latin typeface="Roboto Mono Bold"/>
              </a:rPr>
              <a:t>Các loại Cross-Validation:</a:t>
            </a:r>
          </a:p>
          <a:p>
            <a:pPr algn="l" marL="474979" indent="-237490" lvl="1">
              <a:lnSpc>
                <a:spcPts val="3343"/>
              </a:lnSpc>
              <a:buFont typeface="Arial"/>
              <a:buChar char="•"/>
            </a:pPr>
            <a:r>
              <a:rPr lang="en-US" sz="2199">
                <a:solidFill>
                  <a:srgbClr val="211F1C"/>
                </a:solidFill>
                <a:latin typeface="Roboto Mono"/>
              </a:rPr>
              <a:t>Holdout Validation</a:t>
            </a:r>
          </a:p>
          <a:p>
            <a:pPr algn="l" marL="474979" indent="-237490" lvl="1">
              <a:lnSpc>
                <a:spcPts val="3343"/>
              </a:lnSpc>
              <a:buFont typeface="Arial"/>
              <a:buChar char="•"/>
            </a:pPr>
            <a:r>
              <a:rPr lang="en-US" sz="2199">
                <a:solidFill>
                  <a:srgbClr val="211F1C"/>
                </a:solidFill>
                <a:latin typeface="Roboto Mono"/>
              </a:rPr>
              <a:t>LOOCV (Leave One Out Cross Validation)</a:t>
            </a:r>
          </a:p>
          <a:p>
            <a:pPr algn="l" marL="474979" indent="-237490" lvl="1">
              <a:lnSpc>
                <a:spcPts val="3343"/>
              </a:lnSpc>
              <a:buFont typeface="Arial"/>
              <a:buChar char="•"/>
            </a:pPr>
            <a:r>
              <a:rPr lang="en-US" sz="2199">
                <a:solidFill>
                  <a:srgbClr val="211F1C"/>
                </a:solidFill>
                <a:latin typeface="Roboto Mono"/>
              </a:rPr>
              <a:t>Stratified Cross-Validation</a:t>
            </a:r>
          </a:p>
          <a:p>
            <a:pPr algn="l" marL="474979" indent="-237490" lvl="1">
              <a:lnSpc>
                <a:spcPts val="3343"/>
              </a:lnSpc>
              <a:buFont typeface="Arial"/>
              <a:buChar char="•"/>
            </a:pPr>
            <a:r>
              <a:rPr lang="en-US" sz="2199">
                <a:solidFill>
                  <a:srgbClr val="211F1C"/>
                </a:solidFill>
                <a:latin typeface="Roboto Mono"/>
              </a:rPr>
              <a:t>K-Fold Cross Validation</a:t>
            </a:r>
          </a:p>
          <a:p>
            <a:pPr algn="l" marL="0" indent="0" lvl="0">
              <a:lnSpc>
                <a:spcPts val="3343"/>
              </a:lnSpc>
            </a:pPr>
          </a:p>
        </p:txBody>
      </p:sp>
      <p:sp>
        <p:nvSpPr>
          <p:cNvPr name="TextBox 16" id="16"/>
          <p:cNvSpPr txBox="true"/>
          <p:nvPr/>
        </p:nvSpPr>
        <p:spPr>
          <a:xfrm rot="0">
            <a:off x="9667008" y="5233430"/>
            <a:ext cx="7967216" cy="4531486"/>
          </a:xfrm>
          <a:prstGeom prst="rect">
            <a:avLst/>
          </a:prstGeom>
        </p:spPr>
        <p:txBody>
          <a:bodyPr anchor="t" rtlCol="false" tIns="0" lIns="0" bIns="0" rIns="0">
            <a:spAutoFit/>
          </a:bodyPr>
          <a:lstStyle/>
          <a:p>
            <a:pPr algn="l">
              <a:lnSpc>
                <a:spcPts val="3337"/>
              </a:lnSpc>
            </a:pPr>
          </a:p>
          <a:p>
            <a:pPr algn="l">
              <a:lnSpc>
                <a:spcPts val="3337"/>
              </a:lnSpc>
            </a:pPr>
            <a:r>
              <a:rPr lang="en-US" sz="2195">
                <a:solidFill>
                  <a:srgbClr val="211F1C"/>
                </a:solidFill>
                <a:latin typeface="Roboto Mono Bold"/>
              </a:rPr>
              <a:t>T</a:t>
            </a:r>
            <a:r>
              <a:rPr lang="en-US" sz="2195">
                <a:solidFill>
                  <a:srgbClr val="211F1C"/>
                </a:solidFill>
                <a:latin typeface="Roboto Mono Bold"/>
              </a:rPr>
              <a:t>huận lợi:</a:t>
            </a:r>
          </a:p>
          <a:p>
            <a:pPr algn="l" marL="474078" indent="-237039" lvl="1">
              <a:lnSpc>
                <a:spcPts val="3337"/>
              </a:lnSpc>
              <a:buFont typeface="Arial"/>
              <a:buChar char="•"/>
            </a:pPr>
            <a:r>
              <a:rPr lang="en-US" sz="2195">
                <a:solidFill>
                  <a:srgbClr val="211F1C"/>
                </a:solidFill>
                <a:latin typeface="Roboto Mono"/>
              </a:rPr>
              <a:t>Khắc phục tình trạng overfitting</a:t>
            </a:r>
          </a:p>
          <a:p>
            <a:pPr algn="l" marL="474078" indent="-237039" lvl="1">
              <a:lnSpc>
                <a:spcPts val="3337"/>
              </a:lnSpc>
              <a:buFont typeface="Arial"/>
              <a:buChar char="•"/>
            </a:pPr>
            <a:r>
              <a:rPr lang="en-US" sz="2195">
                <a:solidFill>
                  <a:srgbClr val="211F1C"/>
                </a:solidFill>
                <a:latin typeface="Roboto Mono"/>
              </a:rPr>
              <a:t>Lựa chọn mô hình</a:t>
            </a:r>
          </a:p>
          <a:p>
            <a:pPr algn="l" marL="474078" indent="-237039" lvl="1">
              <a:lnSpc>
                <a:spcPts val="3337"/>
              </a:lnSpc>
              <a:buFont typeface="Arial"/>
              <a:buChar char="•"/>
            </a:pPr>
            <a:r>
              <a:rPr lang="en-US" sz="2195">
                <a:solidFill>
                  <a:srgbClr val="211F1C"/>
                </a:solidFill>
                <a:latin typeface="Roboto Mono"/>
              </a:rPr>
              <a:t>Điều chỉnh siêu tham số</a:t>
            </a:r>
          </a:p>
          <a:p>
            <a:pPr algn="l" marL="474078" indent="-237039" lvl="1">
              <a:lnSpc>
                <a:spcPts val="3337"/>
              </a:lnSpc>
              <a:buFont typeface="Arial"/>
              <a:buChar char="•"/>
            </a:pPr>
            <a:r>
              <a:rPr lang="en-US" sz="2195">
                <a:solidFill>
                  <a:srgbClr val="211F1C"/>
                </a:solidFill>
                <a:latin typeface="Roboto Mono"/>
              </a:rPr>
              <a:t>Dữ liệu hiệu quả</a:t>
            </a:r>
          </a:p>
          <a:p>
            <a:pPr algn="l">
              <a:lnSpc>
                <a:spcPts val="3337"/>
              </a:lnSpc>
            </a:pPr>
            <a:r>
              <a:rPr lang="en-US" sz="2195">
                <a:solidFill>
                  <a:srgbClr val="211F1C"/>
                </a:solidFill>
                <a:latin typeface="Roboto Mono Bold"/>
              </a:rPr>
              <a:t>Nhược điểm:</a:t>
            </a:r>
          </a:p>
          <a:p>
            <a:pPr algn="l" marL="474078" indent="-237039" lvl="1">
              <a:lnSpc>
                <a:spcPts val="3337"/>
              </a:lnSpc>
              <a:buFont typeface="Arial"/>
              <a:buChar char="•"/>
            </a:pPr>
            <a:r>
              <a:rPr lang="en-US" sz="2195">
                <a:solidFill>
                  <a:srgbClr val="211F1C"/>
                </a:solidFill>
                <a:latin typeface="Roboto Mono"/>
              </a:rPr>
              <a:t>Tốn kém về mặt tính toán</a:t>
            </a:r>
          </a:p>
          <a:p>
            <a:pPr algn="l" marL="474078" indent="-237039" lvl="1">
              <a:lnSpc>
                <a:spcPts val="3337"/>
              </a:lnSpc>
              <a:buFont typeface="Arial"/>
              <a:buChar char="•"/>
            </a:pPr>
            <a:r>
              <a:rPr lang="en-US" sz="2195">
                <a:solidFill>
                  <a:srgbClr val="211F1C"/>
                </a:solidFill>
                <a:latin typeface="Roboto Mono"/>
              </a:rPr>
              <a:t>Tốn thời gian</a:t>
            </a:r>
          </a:p>
          <a:p>
            <a:pPr algn="l" marL="474078" indent="-237039" lvl="1">
              <a:lnSpc>
                <a:spcPts val="3337"/>
              </a:lnSpc>
              <a:buFont typeface="Arial"/>
              <a:buChar char="•"/>
            </a:pPr>
            <a:r>
              <a:rPr lang="en-US" sz="2195">
                <a:solidFill>
                  <a:srgbClr val="211F1C"/>
                </a:solidFill>
                <a:latin typeface="Roboto Mono"/>
              </a:rPr>
              <a:t>Đánh đổi sai lệch-phương sai</a:t>
            </a:r>
          </a:p>
          <a:p>
            <a:pPr algn="l" marL="0" indent="0" lvl="0">
              <a:lnSpc>
                <a:spcPts val="333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728840" y="-810363"/>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2367710" y="406439"/>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658316" y="1058873"/>
            <a:ext cx="5980157" cy="1619256"/>
          </a:xfrm>
          <a:prstGeom prst="rect">
            <a:avLst/>
          </a:prstGeom>
        </p:spPr>
        <p:txBody>
          <a:bodyPr anchor="t" rtlCol="false" tIns="0" lIns="0" bIns="0" rIns="0">
            <a:spAutoFit/>
          </a:bodyPr>
          <a:lstStyle/>
          <a:p>
            <a:pPr algn="l">
              <a:lnSpc>
                <a:spcPts val="12356"/>
              </a:lnSpc>
            </a:pPr>
            <a:r>
              <a:rPr lang="en-US" sz="12234">
                <a:solidFill>
                  <a:srgbClr val="211F1C"/>
                </a:solidFill>
                <a:latin typeface="Anton"/>
              </a:rPr>
              <a:t>KẾT LUẬN</a:t>
            </a:r>
          </a:p>
        </p:txBody>
      </p:sp>
      <p:sp>
        <p:nvSpPr>
          <p:cNvPr name="TextBox 7" id="7"/>
          <p:cNvSpPr txBox="true"/>
          <p:nvPr/>
        </p:nvSpPr>
        <p:spPr>
          <a:xfrm rot="0">
            <a:off x="830467" y="3930857"/>
            <a:ext cx="16627065" cy="4509275"/>
          </a:xfrm>
          <a:prstGeom prst="rect">
            <a:avLst/>
          </a:prstGeom>
        </p:spPr>
        <p:txBody>
          <a:bodyPr anchor="t" rtlCol="false" tIns="0" lIns="0" bIns="0" rIns="0">
            <a:spAutoFit/>
          </a:bodyPr>
          <a:lstStyle/>
          <a:p>
            <a:pPr algn="just">
              <a:lnSpc>
                <a:spcPts val="6040"/>
              </a:lnSpc>
            </a:pPr>
            <a:r>
              <a:rPr lang="en-US" sz="3973">
                <a:solidFill>
                  <a:srgbClr val="211F1C"/>
                </a:solidFill>
                <a:latin typeface="Roboto Mono Bold"/>
              </a:rPr>
              <a:t>Phương Pháp Đánh Giá</a:t>
            </a:r>
          </a:p>
          <a:p>
            <a:pPr algn="just" marL="857966" indent="-428983" lvl="1">
              <a:lnSpc>
                <a:spcPts val="6040"/>
              </a:lnSpc>
              <a:buFont typeface="Arial"/>
              <a:buChar char="•"/>
            </a:pPr>
            <a:r>
              <a:rPr lang="en-US" sz="3973">
                <a:solidFill>
                  <a:srgbClr val="211F1C"/>
                </a:solidFill>
                <a:latin typeface="Roboto Mono Bold"/>
              </a:rPr>
              <a:t>K-Fold Cross-Validation:</a:t>
            </a:r>
            <a:r>
              <a:rPr lang="en-US" sz="3973">
                <a:solidFill>
                  <a:srgbClr val="211F1C"/>
                </a:solidFill>
                <a:latin typeface="Roboto Mono"/>
              </a:rPr>
              <a:t>Phương pháp cross-validation mà dữ liệu được chia thành k tập con, mỗi lần, một trong số chúng được chọn làm tập đánh giá, kiểm tra và phần còn lại được sử dụng để huấn luyện mô hình.</a:t>
            </a:r>
          </a:p>
          <a:p>
            <a:pPr algn="just" marL="0" indent="0" lvl="0">
              <a:lnSpc>
                <a:spcPts val="5921"/>
              </a:lnSpc>
            </a:pPr>
          </a:p>
        </p:txBody>
      </p:sp>
      <p:sp>
        <p:nvSpPr>
          <p:cNvPr name="TextBox 8" id="8"/>
          <p:cNvSpPr txBox="true"/>
          <p:nvPr/>
        </p:nvSpPr>
        <p:spPr>
          <a:xfrm rot="0">
            <a:off x="7594608" y="2861579"/>
            <a:ext cx="3098784" cy="897828"/>
          </a:xfrm>
          <a:prstGeom prst="rect">
            <a:avLst/>
          </a:prstGeom>
        </p:spPr>
        <p:txBody>
          <a:bodyPr anchor="t" rtlCol="false" tIns="0" lIns="0" bIns="0" rIns="0">
            <a:spAutoFit/>
          </a:bodyPr>
          <a:lstStyle/>
          <a:p>
            <a:pPr algn="l">
              <a:lnSpc>
                <a:spcPts val="7213"/>
              </a:lnSpc>
            </a:pPr>
            <a:r>
              <a:rPr lang="en-US" sz="5152">
                <a:solidFill>
                  <a:srgbClr val="211F1C"/>
                </a:solidFill>
                <a:latin typeface="Josefin Sans Bold"/>
              </a:rPr>
              <a:t>Đánh giá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728840" y="-810363"/>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2134078" y="1028700"/>
            <a:ext cx="991952" cy="847668"/>
          </a:xfrm>
          <a:custGeom>
            <a:avLst/>
            <a:gdLst/>
            <a:ahLst/>
            <a:cxnLst/>
            <a:rect r="r" b="b" t="t" l="l"/>
            <a:pathLst>
              <a:path h="847668" w="991952">
                <a:moveTo>
                  <a:pt x="0" y="0"/>
                </a:moveTo>
                <a:lnTo>
                  <a:pt x="991953" y="0"/>
                </a:lnTo>
                <a:lnTo>
                  <a:pt x="991953"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56199" y="2198290"/>
            <a:ext cx="3660885" cy="6697563"/>
          </a:xfrm>
          <a:custGeom>
            <a:avLst/>
            <a:gdLst/>
            <a:ahLst/>
            <a:cxnLst/>
            <a:rect r="r" b="b" t="t" l="l"/>
            <a:pathLst>
              <a:path h="6697563" w="3660885">
                <a:moveTo>
                  <a:pt x="0" y="0"/>
                </a:moveTo>
                <a:lnTo>
                  <a:pt x="3660885" y="0"/>
                </a:lnTo>
                <a:lnTo>
                  <a:pt x="3660885" y="6697564"/>
                </a:lnTo>
                <a:lnTo>
                  <a:pt x="0" y="6697564"/>
                </a:lnTo>
                <a:lnTo>
                  <a:pt x="0" y="0"/>
                </a:lnTo>
                <a:close/>
              </a:path>
            </a:pathLst>
          </a:custGeom>
          <a:blipFill>
            <a:blip r:embed="rId6"/>
            <a:stretch>
              <a:fillRect l="0" t="0" r="0" b="0"/>
            </a:stretch>
          </a:blipFill>
        </p:spPr>
      </p:sp>
      <p:sp>
        <p:nvSpPr>
          <p:cNvPr name="Freeform 7" id="7"/>
          <p:cNvSpPr/>
          <p:nvPr/>
        </p:nvSpPr>
        <p:spPr>
          <a:xfrm flipH="false" flipV="false" rot="0">
            <a:off x="4151045" y="4510561"/>
            <a:ext cx="13851108" cy="4385293"/>
          </a:xfrm>
          <a:custGeom>
            <a:avLst/>
            <a:gdLst/>
            <a:ahLst/>
            <a:cxnLst/>
            <a:rect r="r" b="b" t="t" l="l"/>
            <a:pathLst>
              <a:path h="4385293" w="13851108">
                <a:moveTo>
                  <a:pt x="0" y="0"/>
                </a:moveTo>
                <a:lnTo>
                  <a:pt x="13851109" y="0"/>
                </a:lnTo>
                <a:lnTo>
                  <a:pt x="13851109" y="4385293"/>
                </a:lnTo>
                <a:lnTo>
                  <a:pt x="0" y="4385293"/>
                </a:lnTo>
                <a:lnTo>
                  <a:pt x="0" y="0"/>
                </a:lnTo>
                <a:close/>
              </a:path>
            </a:pathLst>
          </a:custGeom>
          <a:blipFill>
            <a:blip r:embed="rId7"/>
            <a:stretch>
              <a:fillRect l="0" t="0" r="0" b="0"/>
            </a:stretch>
          </a:blipFill>
        </p:spPr>
      </p:sp>
      <p:sp>
        <p:nvSpPr>
          <p:cNvPr name="TextBox 8" id="8"/>
          <p:cNvSpPr txBox="true"/>
          <p:nvPr/>
        </p:nvSpPr>
        <p:spPr>
          <a:xfrm rot="0">
            <a:off x="6153922" y="1812559"/>
            <a:ext cx="5980157" cy="1619256"/>
          </a:xfrm>
          <a:prstGeom prst="rect">
            <a:avLst/>
          </a:prstGeom>
        </p:spPr>
        <p:txBody>
          <a:bodyPr anchor="t" rtlCol="false" tIns="0" lIns="0" bIns="0" rIns="0">
            <a:spAutoFit/>
          </a:bodyPr>
          <a:lstStyle/>
          <a:p>
            <a:pPr algn="l">
              <a:lnSpc>
                <a:spcPts val="12356"/>
              </a:lnSpc>
            </a:pPr>
            <a:r>
              <a:rPr lang="en-US" sz="12234">
                <a:solidFill>
                  <a:srgbClr val="211F1C"/>
                </a:solidFill>
                <a:latin typeface="Anton"/>
              </a:rPr>
              <a:t>KẾT LUẬN</a:t>
            </a:r>
          </a:p>
        </p:txBody>
      </p:sp>
      <p:sp>
        <p:nvSpPr>
          <p:cNvPr name="TextBox 9" id="9"/>
          <p:cNvSpPr txBox="true"/>
          <p:nvPr/>
        </p:nvSpPr>
        <p:spPr>
          <a:xfrm rot="0">
            <a:off x="1260227" y="1077895"/>
            <a:ext cx="3098784" cy="897828"/>
          </a:xfrm>
          <a:prstGeom prst="rect">
            <a:avLst/>
          </a:prstGeom>
        </p:spPr>
        <p:txBody>
          <a:bodyPr anchor="t" rtlCol="false" tIns="0" lIns="0" bIns="0" rIns="0">
            <a:spAutoFit/>
          </a:bodyPr>
          <a:lstStyle/>
          <a:p>
            <a:pPr algn="l">
              <a:lnSpc>
                <a:spcPts val="7213"/>
              </a:lnSpc>
            </a:pPr>
            <a:r>
              <a:rPr lang="en-US" sz="5152">
                <a:solidFill>
                  <a:srgbClr val="211F1C"/>
                </a:solidFill>
                <a:latin typeface="Josefin Sans Italics"/>
              </a:rPr>
              <a:t>Ví dụ</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696701" y="1571468"/>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53330" y="2657261"/>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KẾT LUẬN</a:t>
            </a:r>
          </a:p>
        </p:txBody>
      </p:sp>
      <p:sp>
        <p:nvSpPr>
          <p:cNvPr name="TextBox 8" id="8"/>
          <p:cNvSpPr txBox="true"/>
          <p:nvPr/>
        </p:nvSpPr>
        <p:spPr>
          <a:xfrm rot="0">
            <a:off x="10627287" y="5766976"/>
            <a:ext cx="9466985" cy="3261696"/>
          </a:xfrm>
          <a:prstGeom prst="rect">
            <a:avLst/>
          </a:prstGeom>
        </p:spPr>
        <p:txBody>
          <a:bodyPr anchor="t" rtlCol="false" tIns="0" lIns="0" bIns="0" rIns="0">
            <a:spAutoFit/>
          </a:bodyPr>
          <a:lstStyle/>
          <a:p>
            <a:pPr algn="l">
              <a:lnSpc>
                <a:spcPts val="4375"/>
              </a:lnSpc>
            </a:pPr>
          </a:p>
          <a:p>
            <a:pPr algn="l" marL="536802" indent="-268401" lvl="1">
              <a:lnSpc>
                <a:spcPts val="4375"/>
              </a:lnSpc>
              <a:buFont typeface="Arial"/>
              <a:buChar char="•"/>
            </a:pPr>
            <a:r>
              <a:rPr lang="en-US" sz="2486">
                <a:solidFill>
                  <a:srgbClr val="211F1C"/>
                </a:solidFill>
                <a:latin typeface="Roboto Mono"/>
              </a:rPr>
              <a:t>F1 Score</a:t>
            </a:r>
          </a:p>
          <a:p>
            <a:pPr algn="l" marL="536802" indent="-268401" lvl="1">
              <a:lnSpc>
                <a:spcPts val="4375"/>
              </a:lnSpc>
              <a:buFont typeface="Arial"/>
              <a:buChar char="•"/>
            </a:pPr>
            <a:r>
              <a:rPr lang="en-US" sz="2486">
                <a:solidFill>
                  <a:srgbClr val="211F1C"/>
                </a:solidFill>
                <a:latin typeface="Roboto Mono"/>
              </a:rPr>
              <a:t>ROC Curve và AUC</a:t>
            </a:r>
          </a:p>
          <a:p>
            <a:pPr algn="l">
              <a:lnSpc>
                <a:spcPts val="4375"/>
              </a:lnSpc>
            </a:pPr>
          </a:p>
          <a:p>
            <a:pPr algn="l">
              <a:lnSpc>
                <a:spcPts val="4375"/>
              </a:lnSpc>
            </a:pPr>
          </a:p>
          <a:p>
            <a:pPr algn="l" marL="0" indent="0" lvl="0">
              <a:lnSpc>
                <a:spcPts val="4375"/>
              </a:lnSpc>
            </a:pPr>
          </a:p>
        </p:txBody>
      </p:sp>
      <p:sp>
        <p:nvSpPr>
          <p:cNvPr name="TextBox 9" id="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strike="noStrike" u="none">
                <a:solidFill>
                  <a:srgbClr val="211F1C"/>
                </a:solidFill>
                <a:latin typeface="Nunito Sans Expanded Semi-Bold"/>
              </a:rPr>
              <a:t>@REALLYGREATSITE</a:t>
            </a:r>
          </a:p>
        </p:txBody>
      </p:sp>
      <p:sp>
        <p:nvSpPr>
          <p:cNvPr name="TextBox 10" id="10"/>
          <p:cNvSpPr txBox="true"/>
          <p:nvPr/>
        </p:nvSpPr>
        <p:spPr>
          <a:xfrm rot="0">
            <a:off x="10408212" y="5346607"/>
            <a:ext cx="8666391"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Các tiêu chuẩn đánh giá</a:t>
            </a:r>
          </a:p>
        </p:txBody>
      </p:sp>
      <p:sp>
        <p:nvSpPr>
          <p:cNvPr name="Freeform 11" id="11"/>
          <p:cNvSpPr/>
          <p:nvPr/>
        </p:nvSpPr>
        <p:spPr>
          <a:xfrm flipH="false" flipV="false" rot="0">
            <a:off x="0" y="0"/>
            <a:ext cx="9496381" cy="10287000"/>
          </a:xfrm>
          <a:custGeom>
            <a:avLst/>
            <a:gdLst/>
            <a:ahLst/>
            <a:cxnLst/>
            <a:rect r="r" b="b" t="t" l="l"/>
            <a:pathLst>
              <a:path h="10287000" w="9496381">
                <a:moveTo>
                  <a:pt x="0" y="0"/>
                </a:moveTo>
                <a:lnTo>
                  <a:pt x="9496381" y="0"/>
                </a:lnTo>
                <a:lnTo>
                  <a:pt x="9496381" y="10287000"/>
                </a:lnTo>
                <a:lnTo>
                  <a:pt x="0" y="10287000"/>
                </a:lnTo>
                <a:lnTo>
                  <a:pt x="0" y="0"/>
                </a:lnTo>
                <a:close/>
              </a:path>
            </a:pathLst>
          </a:custGeom>
          <a:blipFill>
            <a:blip r:embed="rId8"/>
            <a:stretch>
              <a:fillRect l="-29229" t="0" r="-15204"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734333"/>
            <a:ext cx="18288000" cy="9831061"/>
          </a:xfrm>
          <a:custGeom>
            <a:avLst/>
            <a:gdLst/>
            <a:ahLst/>
            <a:cxnLst/>
            <a:rect r="r" b="b" t="t" l="l"/>
            <a:pathLst>
              <a:path h="9831061" w="18288000">
                <a:moveTo>
                  <a:pt x="0" y="0"/>
                </a:moveTo>
                <a:lnTo>
                  <a:pt x="18288000" y="0"/>
                </a:lnTo>
                <a:lnTo>
                  <a:pt x="18288000" y="9831060"/>
                </a:lnTo>
                <a:lnTo>
                  <a:pt x="0" y="9831060"/>
                </a:lnTo>
                <a:lnTo>
                  <a:pt x="0" y="0"/>
                </a:lnTo>
                <a:close/>
              </a:path>
            </a:pathLst>
          </a:custGeom>
          <a:blipFill>
            <a:blip r:embed="rId6"/>
            <a:stretch>
              <a:fillRect l="0" t="0" r="0" b="-33158"/>
            </a:stretch>
          </a:blipFill>
        </p:spPr>
      </p:sp>
      <p:sp>
        <p:nvSpPr>
          <p:cNvPr name="TextBox 7" id="7"/>
          <p:cNvSpPr txBox="true"/>
          <p:nvPr/>
        </p:nvSpPr>
        <p:spPr>
          <a:xfrm rot="0">
            <a:off x="4422147" y="6950666"/>
            <a:ext cx="9443705" cy="2307634"/>
          </a:xfrm>
          <a:prstGeom prst="rect">
            <a:avLst/>
          </a:prstGeom>
        </p:spPr>
        <p:txBody>
          <a:bodyPr anchor="t" rtlCol="false" tIns="0" lIns="0" bIns="0" rIns="0">
            <a:spAutoFit/>
          </a:bodyPr>
          <a:lstStyle/>
          <a:p>
            <a:pPr algn="l">
              <a:lnSpc>
                <a:spcPts val="17532"/>
              </a:lnSpc>
            </a:pPr>
            <a:r>
              <a:rPr lang="en-US" sz="17359">
                <a:solidFill>
                  <a:srgbClr val="211F1C"/>
                </a:solidFill>
                <a:latin typeface="Anton"/>
              </a:rPr>
              <a:t>THỰC HÀNH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618113" y="-359485"/>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1028700" y="3984013"/>
            <a:ext cx="16295756" cy="2263118"/>
          </a:xfrm>
          <a:prstGeom prst="rect">
            <a:avLst/>
          </a:prstGeom>
        </p:spPr>
        <p:txBody>
          <a:bodyPr anchor="t" rtlCol="false" tIns="0" lIns="0" bIns="0" rIns="0">
            <a:spAutoFit/>
          </a:bodyPr>
          <a:lstStyle/>
          <a:p>
            <a:pPr algn="ctr" marL="0" indent="0" lvl="0">
              <a:lnSpc>
                <a:spcPts val="17019"/>
              </a:lnSpc>
              <a:spcBef>
                <a:spcPct val="0"/>
              </a:spcBef>
            </a:pPr>
            <a:r>
              <a:rPr lang="en-US" sz="16851" strike="noStrike" u="none">
                <a:solidFill>
                  <a:srgbClr val="211F1C"/>
                </a:solidFill>
                <a:latin typeface="Anton"/>
              </a:rPr>
              <a:t>THANK YOU</a:t>
            </a:r>
          </a:p>
        </p:txBody>
      </p:sp>
      <p:sp>
        <p:nvSpPr>
          <p:cNvPr name="Freeform 6" id="6"/>
          <p:cNvSpPr/>
          <p:nvPr/>
        </p:nvSpPr>
        <p:spPr>
          <a:xfrm flipH="false" flipV="false" rot="0">
            <a:off x="13183585" y="1560482"/>
            <a:ext cx="1723393" cy="1472718"/>
          </a:xfrm>
          <a:custGeom>
            <a:avLst/>
            <a:gdLst/>
            <a:ahLst/>
            <a:cxnLst/>
            <a:rect r="r" b="b" t="t" l="l"/>
            <a:pathLst>
              <a:path h="1472718" w="1723393">
                <a:moveTo>
                  <a:pt x="0" y="0"/>
                </a:moveTo>
                <a:lnTo>
                  <a:pt x="1723393" y="0"/>
                </a:lnTo>
                <a:lnTo>
                  <a:pt x="1723393" y="1472718"/>
                </a:lnTo>
                <a:lnTo>
                  <a:pt x="0" y="14727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Freeform 9" id="9"/>
          <p:cNvSpPr/>
          <p:nvPr/>
        </p:nvSpPr>
        <p:spPr>
          <a:xfrm flipH="false" flipV="false" rot="0">
            <a:off x="2337810" y="4788986"/>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5612126" y="4788986"/>
            <a:ext cx="354514" cy="354514"/>
          </a:xfrm>
          <a:custGeom>
            <a:avLst/>
            <a:gdLst/>
            <a:ahLst/>
            <a:cxnLst/>
            <a:rect r="r" b="b" t="t" l="l"/>
            <a:pathLst>
              <a:path h="354514" w="354514">
                <a:moveTo>
                  <a:pt x="0" y="0"/>
                </a:moveTo>
                <a:lnTo>
                  <a:pt x="354514" y="0"/>
                </a:lnTo>
                <a:lnTo>
                  <a:pt x="354514" y="354514"/>
                </a:lnTo>
                <a:lnTo>
                  <a:pt x="0" y="354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730888" y="9131838"/>
            <a:ext cx="275270" cy="275270"/>
          </a:xfrm>
          <a:custGeom>
            <a:avLst/>
            <a:gdLst/>
            <a:ahLst/>
            <a:cxnLst/>
            <a:rect r="r" b="b" t="t" l="l"/>
            <a:pathLst>
              <a:path h="275270" w="275270">
                <a:moveTo>
                  <a:pt x="0" y="0"/>
                </a:moveTo>
                <a:lnTo>
                  <a:pt x="275270" y="0"/>
                </a:lnTo>
                <a:lnTo>
                  <a:pt x="275270" y="275270"/>
                </a:lnTo>
                <a:lnTo>
                  <a:pt x="0" y="2752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671447" y="9133823"/>
            <a:ext cx="273285" cy="273285"/>
          </a:xfrm>
          <a:custGeom>
            <a:avLst/>
            <a:gdLst/>
            <a:ahLst/>
            <a:cxnLst/>
            <a:rect r="r" b="b" t="t" l="l"/>
            <a:pathLst>
              <a:path h="273285" w="273285">
                <a:moveTo>
                  <a:pt x="0" y="0"/>
                </a:moveTo>
                <a:lnTo>
                  <a:pt x="273284" y="0"/>
                </a:lnTo>
                <a:lnTo>
                  <a:pt x="273284" y="273285"/>
                </a:lnTo>
                <a:lnTo>
                  <a:pt x="0" y="2732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239309" y="8679914"/>
            <a:ext cx="2197001" cy="812569"/>
          </a:xfrm>
          <a:prstGeom prst="rect">
            <a:avLst/>
          </a:prstGeom>
        </p:spPr>
        <p:txBody>
          <a:bodyPr anchor="t" rtlCol="false" tIns="0" lIns="0" bIns="0" rIns="0">
            <a:spAutoFit/>
          </a:bodyPr>
          <a:lstStyle/>
          <a:p>
            <a:pPr algn="ctr">
              <a:lnSpc>
                <a:spcPts val="6662"/>
              </a:lnSpc>
            </a:pPr>
            <a:r>
              <a:rPr lang="en-US" sz="4759">
                <a:solidFill>
                  <a:srgbClr val="000000"/>
                </a:solidFill>
                <a:latin typeface="Livvic"/>
              </a:rPr>
              <a:t>Group 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0" y="-36578"/>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549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22263" y="3958652"/>
            <a:ext cx="3603247" cy="3457349"/>
            <a:chOff x="0" y="0"/>
            <a:chExt cx="1315275" cy="1262019"/>
          </a:xfrm>
        </p:grpSpPr>
        <p:sp>
          <p:nvSpPr>
            <p:cNvPr name="Freeform 7" id="7"/>
            <p:cNvSpPr/>
            <p:nvPr/>
          </p:nvSpPr>
          <p:spPr>
            <a:xfrm flipH="false" flipV="false" rot="0">
              <a:off x="0" y="0"/>
              <a:ext cx="1315275" cy="1262019"/>
            </a:xfrm>
            <a:custGeom>
              <a:avLst/>
              <a:gdLst/>
              <a:ahLst/>
              <a:cxnLst/>
              <a:rect r="r" b="b" t="t" l="l"/>
              <a:pathLst>
                <a:path h="1262019" w="1315275">
                  <a:moveTo>
                    <a:pt x="77349" y="0"/>
                  </a:moveTo>
                  <a:lnTo>
                    <a:pt x="1237926" y="0"/>
                  </a:lnTo>
                  <a:cubicBezTo>
                    <a:pt x="1258440" y="0"/>
                    <a:pt x="1278115" y="8149"/>
                    <a:pt x="1292620" y="22655"/>
                  </a:cubicBezTo>
                  <a:cubicBezTo>
                    <a:pt x="1307126" y="37161"/>
                    <a:pt x="1315275" y="56835"/>
                    <a:pt x="1315275" y="77349"/>
                  </a:cubicBezTo>
                  <a:lnTo>
                    <a:pt x="1315275" y="1184670"/>
                  </a:lnTo>
                  <a:cubicBezTo>
                    <a:pt x="1315275" y="1205184"/>
                    <a:pt x="1307126" y="1224858"/>
                    <a:pt x="1292620" y="1239364"/>
                  </a:cubicBezTo>
                  <a:cubicBezTo>
                    <a:pt x="1278115" y="1253870"/>
                    <a:pt x="1258440" y="1262019"/>
                    <a:pt x="1237926" y="1262019"/>
                  </a:cubicBezTo>
                  <a:lnTo>
                    <a:pt x="77349" y="1262019"/>
                  </a:lnTo>
                  <a:cubicBezTo>
                    <a:pt x="56835" y="1262019"/>
                    <a:pt x="37161" y="1253870"/>
                    <a:pt x="22655" y="1239364"/>
                  </a:cubicBezTo>
                  <a:cubicBezTo>
                    <a:pt x="8149" y="1224858"/>
                    <a:pt x="0" y="1205184"/>
                    <a:pt x="0" y="1184670"/>
                  </a:cubicBezTo>
                  <a:lnTo>
                    <a:pt x="0" y="77349"/>
                  </a:lnTo>
                  <a:cubicBezTo>
                    <a:pt x="0" y="56835"/>
                    <a:pt x="8149" y="37161"/>
                    <a:pt x="22655" y="22655"/>
                  </a:cubicBezTo>
                  <a:cubicBezTo>
                    <a:pt x="37161" y="8149"/>
                    <a:pt x="56835" y="0"/>
                    <a:pt x="77349" y="0"/>
                  </a:cubicBezTo>
                  <a:close/>
                </a:path>
              </a:pathLst>
            </a:custGeom>
            <a:solidFill>
              <a:srgbClr val="F1F1F1"/>
            </a:solidFill>
            <a:ln w="19050" cap="rnd">
              <a:solidFill>
                <a:srgbClr val="000000"/>
              </a:solidFill>
              <a:prstDash val="solid"/>
              <a:round/>
            </a:ln>
          </p:spPr>
        </p:sp>
        <p:sp>
          <p:nvSpPr>
            <p:cNvPr name="TextBox 8" id="8"/>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sp>
        <p:nvSpPr>
          <p:cNvPr name="Freeform 9" id="9"/>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5239884" y="3958652"/>
            <a:ext cx="3603247" cy="3457349"/>
            <a:chOff x="0" y="0"/>
            <a:chExt cx="1315275" cy="1262019"/>
          </a:xfrm>
        </p:grpSpPr>
        <p:sp>
          <p:nvSpPr>
            <p:cNvPr name="Freeform 11" id="11"/>
            <p:cNvSpPr/>
            <p:nvPr/>
          </p:nvSpPr>
          <p:spPr>
            <a:xfrm flipH="false" flipV="false" rot="0">
              <a:off x="0" y="0"/>
              <a:ext cx="1315275" cy="1262019"/>
            </a:xfrm>
            <a:custGeom>
              <a:avLst/>
              <a:gdLst/>
              <a:ahLst/>
              <a:cxnLst/>
              <a:rect r="r" b="b" t="t" l="l"/>
              <a:pathLst>
                <a:path h="1262019" w="1315275">
                  <a:moveTo>
                    <a:pt x="77349" y="0"/>
                  </a:moveTo>
                  <a:lnTo>
                    <a:pt x="1237926" y="0"/>
                  </a:lnTo>
                  <a:cubicBezTo>
                    <a:pt x="1258440" y="0"/>
                    <a:pt x="1278115" y="8149"/>
                    <a:pt x="1292620" y="22655"/>
                  </a:cubicBezTo>
                  <a:cubicBezTo>
                    <a:pt x="1307126" y="37161"/>
                    <a:pt x="1315275" y="56835"/>
                    <a:pt x="1315275" y="77349"/>
                  </a:cubicBezTo>
                  <a:lnTo>
                    <a:pt x="1315275" y="1184670"/>
                  </a:lnTo>
                  <a:cubicBezTo>
                    <a:pt x="1315275" y="1205184"/>
                    <a:pt x="1307126" y="1224858"/>
                    <a:pt x="1292620" y="1239364"/>
                  </a:cubicBezTo>
                  <a:cubicBezTo>
                    <a:pt x="1278115" y="1253870"/>
                    <a:pt x="1258440" y="1262019"/>
                    <a:pt x="1237926" y="1262019"/>
                  </a:cubicBezTo>
                  <a:lnTo>
                    <a:pt x="77349" y="1262019"/>
                  </a:lnTo>
                  <a:cubicBezTo>
                    <a:pt x="56835" y="1262019"/>
                    <a:pt x="37161" y="1253870"/>
                    <a:pt x="22655" y="1239364"/>
                  </a:cubicBezTo>
                  <a:cubicBezTo>
                    <a:pt x="8149" y="1224858"/>
                    <a:pt x="0" y="1205184"/>
                    <a:pt x="0" y="1184670"/>
                  </a:cubicBezTo>
                  <a:lnTo>
                    <a:pt x="0" y="77349"/>
                  </a:lnTo>
                  <a:cubicBezTo>
                    <a:pt x="0" y="56835"/>
                    <a:pt x="8149" y="37161"/>
                    <a:pt x="22655" y="22655"/>
                  </a:cubicBezTo>
                  <a:cubicBezTo>
                    <a:pt x="37161" y="8149"/>
                    <a:pt x="56835" y="0"/>
                    <a:pt x="77349" y="0"/>
                  </a:cubicBezTo>
                  <a:close/>
                </a:path>
              </a:pathLst>
            </a:custGeom>
            <a:solidFill>
              <a:srgbClr val="F1F1F1"/>
            </a:solidFill>
            <a:ln w="19050" cap="rnd">
              <a:solidFill>
                <a:srgbClr val="000000"/>
              </a:solidFill>
              <a:prstDash val="solid"/>
              <a:round/>
            </a:ln>
          </p:spPr>
        </p:sp>
        <p:sp>
          <p:nvSpPr>
            <p:cNvPr name="TextBox 12" id="12"/>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grpSp>
        <p:nvGrpSpPr>
          <p:cNvPr name="Group 13" id="13"/>
          <p:cNvGrpSpPr/>
          <p:nvPr/>
        </p:nvGrpSpPr>
        <p:grpSpPr>
          <a:xfrm rot="0">
            <a:off x="9557506" y="3958652"/>
            <a:ext cx="3603247" cy="3457349"/>
            <a:chOff x="0" y="0"/>
            <a:chExt cx="1315275" cy="1262019"/>
          </a:xfrm>
        </p:grpSpPr>
        <p:sp>
          <p:nvSpPr>
            <p:cNvPr name="Freeform 14" id="14"/>
            <p:cNvSpPr/>
            <p:nvPr/>
          </p:nvSpPr>
          <p:spPr>
            <a:xfrm flipH="false" flipV="false" rot="0">
              <a:off x="0" y="0"/>
              <a:ext cx="1315275" cy="1262019"/>
            </a:xfrm>
            <a:custGeom>
              <a:avLst/>
              <a:gdLst/>
              <a:ahLst/>
              <a:cxnLst/>
              <a:rect r="r" b="b" t="t" l="l"/>
              <a:pathLst>
                <a:path h="1262019" w="1315275">
                  <a:moveTo>
                    <a:pt x="77349" y="0"/>
                  </a:moveTo>
                  <a:lnTo>
                    <a:pt x="1237926" y="0"/>
                  </a:lnTo>
                  <a:cubicBezTo>
                    <a:pt x="1258440" y="0"/>
                    <a:pt x="1278115" y="8149"/>
                    <a:pt x="1292620" y="22655"/>
                  </a:cubicBezTo>
                  <a:cubicBezTo>
                    <a:pt x="1307126" y="37161"/>
                    <a:pt x="1315275" y="56835"/>
                    <a:pt x="1315275" y="77349"/>
                  </a:cubicBezTo>
                  <a:lnTo>
                    <a:pt x="1315275" y="1184670"/>
                  </a:lnTo>
                  <a:cubicBezTo>
                    <a:pt x="1315275" y="1205184"/>
                    <a:pt x="1307126" y="1224858"/>
                    <a:pt x="1292620" y="1239364"/>
                  </a:cubicBezTo>
                  <a:cubicBezTo>
                    <a:pt x="1278115" y="1253870"/>
                    <a:pt x="1258440" y="1262019"/>
                    <a:pt x="1237926" y="1262019"/>
                  </a:cubicBezTo>
                  <a:lnTo>
                    <a:pt x="77349" y="1262019"/>
                  </a:lnTo>
                  <a:cubicBezTo>
                    <a:pt x="56835" y="1262019"/>
                    <a:pt x="37161" y="1253870"/>
                    <a:pt x="22655" y="1239364"/>
                  </a:cubicBezTo>
                  <a:cubicBezTo>
                    <a:pt x="8149" y="1224858"/>
                    <a:pt x="0" y="1205184"/>
                    <a:pt x="0" y="1184670"/>
                  </a:cubicBezTo>
                  <a:lnTo>
                    <a:pt x="0" y="77349"/>
                  </a:lnTo>
                  <a:cubicBezTo>
                    <a:pt x="0" y="56835"/>
                    <a:pt x="8149" y="37161"/>
                    <a:pt x="22655" y="22655"/>
                  </a:cubicBezTo>
                  <a:cubicBezTo>
                    <a:pt x="37161" y="8149"/>
                    <a:pt x="56835" y="0"/>
                    <a:pt x="77349" y="0"/>
                  </a:cubicBezTo>
                  <a:close/>
                </a:path>
              </a:pathLst>
            </a:custGeom>
            <a:solidFill>
              <a:srgbClr val="F1F1F1"/>
            </a:solidFill>
            <a:ln w="19050" cap="rnd">
              <a:solidFill>
                <a:srgbClr val="000000"/>
              </a:solidFill>
              <a:prstDash val="solid"/>
              <a:round/>
            </a:ln>
          </p:spPr>
        </p:sp>
        <p:sp>
          <p:nvSpPr>
            <p:cNvPr name="TextBox 15" id="15"/>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grpSp>
        <p:nvGrpSpPr>
          <p:cNvPr name="Group 16" id="16"/>
          <p:cNvGrpSpPr/>
          <p:nvPr/>
        </p:nvGrpSpPr>
        <p:grpSpPr>
          <a:xfrm rot="0">
            <a:off x="13875128" y="3958652"/>
            <a:ext cx="3603247" cy="3457349"/>
            <a:chOff x="0" y="0"/>
            <a:chExt cx="1315275" cy="1262019"/>
          </a:xfrm>
        </p:grpSpPr>
        <p:sp>
          <p:nvSpPr>
            <p:cNvPr name="Freeform 17" id="17"/>
            <p:cNvSpPr/>
            <p:nvPr/>
          </p:nvSpPr>
          <p:spPr>
            <a:xfrm flipH="false" flipV="false" rot="0">
              <a:off x="0" y="0"/>
              <a:ext cx="1315275" cy="1262019"/>
            </a:xfrm>
            <a:custGeom>
              <a:avLst/>
              <a:gdLst/>
              <a:ahLst/>
              <a:cxnLst/>
              <a:rect r="r" b="b" t="t" l="l"/>
              <a:pathLst>
                <a:path h="1262019" w="1315275">
                  <a:moveTo>
                    <a:pt x="77349" y="0"/>
                  </a:moveTo>
                  <a:lnTo>
                    <a:pt x="1237926" y="0"/>
                  </a:lnTo>
                  <a:cubicBezTo>
                    <a:pt x="1258440" y="0"/>
                    <a:pt x="1278115" y="8149"/>
                    <a:pt x="1292620" y="22655"/>
                  </a:cubicBezTo>
                  <a:cubicBezTo>
                    <a:pt x="1307126" y="37161"/>
                    <a:pt x="1315275" y="56835"/>
                    <a:pt x="1315275" y="77349"/>
                  </a:cubicBezTo>
                  <a:lnTo>
                    <a:pt x="1315275" y="1184670"/>
                  </a:lnTo>
                  <a:cubicBezTo>
                    <a:pt x="1315275" y="1205184"/>
                    <a:pt x="1307126" y="1224858"/>
                    <a:pt x="1292620" y="1239364"/>
                  </a:cubicBezTo>
                  <a:cubicBezTo>
                    <a:pt x="1278115" y="1253870"/>
                    <a:pt x="1258440" y="1262019"/>
                    <a:pt x="1237926" y="1262019"/>
                  </a:cubicBezTo>
                  <a:lnTo>
                    <a:pt x="77349" y="1262019"/>
                  </a:lnTo>
                  <a:cubicBezTo>
                    <a:pt x="56835" y="1262019"/>
                    <a:pt x="37161" y="1253870"/>
                    <a:pt x="22655" y="1239364"/>
                  </a:cubicBezTo>
                  <a:cubicBezTo>
                    <a:pt x="8149" y="1224858"/>
                    <a:pt x="0" y="1205184"/>
                    <a:pt x="0" y="1184670"/>
                  </a:cubicBezTo>
                  <a:lnTo>
                    <a:pt x="0" y="77349"/>
                  </a:lnTo>
                  <a:cubicBezTo>
                    <a:pt x="0" y="56835"/>
                    <a:pt x="8149" y="37161"/>
                    <a:pt x="22655" y="22655"/>
                  </a:cubicBezTo>
                  <a:cubicBezTo>
                    <a:pt x="37161" y="8149"/>
                    <a:pt x="56835" y="0"/>
                    <a:pt x="77349" y="0"/>
                  </a:cubicBezTo>
                  <a:close/>
                </a:path>
              </a:pathLst>
            </a:custGeom>
            <a:solidFill>
              <a:srgbClr val="F1F1F1"/>
            </a:solidFill>
            <a:ln w="19050" cap="rnd">
              <a:solidFill>
                <a:srgbClr val="000000"/>
              </a:solidFill>
              <a:prstDash val="solid"/>
              <a:round/>
            </a:ln>
          </p:spPr>
        </p:sp>
        <p:sp>
          <p:nvSpPr>
            <p:cNvPr name="TextBox 18" id="18"/>
            <p:cNvSpPr txBox="true"/>
            <p:nvPr/>
          </p:nvSpPr>
          <p:spPr>
            <a:xfrm>
              <a:off x="0" y="-38100"/>
              <a:ext cx="1315275" cy="1300119"/>
            </a:xfrm>
            <a:prstGeom prst="rect">
              <a:avLst/>
            </a:prstGeom>
          </p:spPr>
          <p:txBody>
            <a:bodyPr anchor="ctr" rtlCol="false" tIns="50800" lIns="50800" bIns="50800" rIns="50800"/>
            <a:lstStyle/>
            <a:p>
              <a:pPr algn="ctr">
                <a:lnSpc>
                  <a:spcPts val="2116"/>
                </a:lnSpc>
              </a:pPr>
            </a:p>
          </p:txBody>
        </p:sp>
      </p:grpSp>
      <p:sp>
        <p:nvSpPr>
          <p:cNvPr name="Freeform 19" id="19"/>
          <p:cNvSpPr/>
          <p:nvPr/>
        </p:nvSpPr>
        <p:spPr>
          <a:xfrm flipH="false" flipV="false" rot="0">
            <a:off x="2508446" y="4684816"/>
            <a:ext cx="430879" cy="1280992"/>
          </a:xfrm>
          <a:custGeom>
            <a:avLst/>
            <a:gdLst/>
            <a:ahLst/>
            <a:cxnLst/>
            <a:rect r="r" b="b" t="t" l="l"/>
            <a:pathLst>
              <a:path h="1280992" w="430879">
                <a:moveTo>
                  <a:pt x="0" y="0"/>
                </a:moveTo>
                <a:lnTo>
                  <a:pt x="430880" y="0"/>
                </a:lnTo>
                <a:lnTo>
                  <a:pt x="430880" y="1280992"/>
                </a:lnTo>
                <a:lnTo>
                  <a:pt x="0" y="12809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485765" y="4656241"/>
            <a:ext cx="1095274" cy="1309567"/>
          </a:xfrm>
          <a:custGeom>
            <a:avLst/>
            <a:gdLst/>
            <a:ahLst/>
            <a:cxnLst/>
            <a:rect r="r" b="b" t="t" l="l"/>
            <a:pathLst>
              <a:path h="1309567" w="1095274">
                <a:moveTo>
                  <a:pt x="0" y="0"/>
                </a:moveTo>
                <a:lnTo>
                  <a:pt x="1095274" y="0"/>
                </a:lnTo>
                <a:lnTo>
                  <a:pt x="1095274" y="1309567"/>
                </a:lnTo>
                <a:lnTo>
                  <a:pt x="0" y="13095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10868628" y="4684816"/>
            <a:ext cx="904050" cy="1291500"/>
          </a:xfrm>
          <a:custGeom>
            <a:avLst/>
            <a:gdLst/>
            <a:ahLst/>
            <a:cxnLst/>
            <a:rect r="r" b="b" t="t" l="l"/>
            <a:pathLst>
              <a:path h="1291500" w="904050">
                <a:moveTo>
                  <a:pt x="0" y="0"/>
                </a:moveTo>
                <a:lnTo>
                  <a:pt x="904050" y="0"/>
                </a:lnTo>
                <a:lnTo>
                  <a:pt x="904050" y="1291500"/>
                </a:lnTo>
                <a:lnTo>
                  <a:pt x="0" y="1291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15122903" y="4767690"/>
            <a:ext cx="936925" cy="1291500"/>
          </a:xfrm>
          <a:custGeom>
            <a:avLst/>
            <a:gdLst/>
            <a:ahLst/>
            <a:cxnLst/>
            <a:rect r="r" b="b" t="t" l="l"/>
            <a:pathLst>
              <a:path h="1291500" w="936925">
                <a:moveTo>
                  <a:pt x="0" y="0"/>
                </a:moveTo>
                <a:lnTo>
                  <a:pt x="936925" y="0"/>
                </a:lnTo>
                <a:lnTo>
                  <a:pt x="936925" y="1291500"/>
                </a:lnTo>
                <a:lnTo>
                  <a:pt x="0" y="12915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3" id="23"/>
          <p:cNvSpPr txBox="true"/>
          <p:nvPr/>
        </p:nvSpPr>
        <p:spPr>
          <a:xfrm rot="0">
            <a:off x="1721070" y="6345472"/>
            <a:ext cx="2005632" cy="267427"/>
          </a:xfrm>
          <a:prstGeom prst="rect">
            <a:avLst/>
          </a:prstGeom>
        </p:spPr>
        <p:txBody>
          <a:bodyPr anchor="t" rtlCol="false" tIns="0" lIns="0" bIns="0" rIns="0">
            <a:spAutoFit/>
          </a:bodyPr>
          <a:lstStyle/>
          <a:p>
            <a:pPr algn="ctr">
              <a:lnSpc>
                <a:spcPts val="2023"/>
              </a:lnSpc>
            </a:pPr>
            <a:r>
              <a:rPr lang="en-US" sz="2003" spc="200">
                <a:solidFill>
                  <a:srgbClr val="211F1C"/>
                </a:solidFill>
                <a:latin typeface="Anton"/>
              </a:rPr>
              <a:t>GIỚI THIỆU</a:t>
            </a:r>
          </a:p>
        </p:txBody>
      </p:sp>
      <p:sp>
        <p:nvSpPr>
          <p:cNvPr name="TextBox 24" id="24"/>
          <p:cNvSpPr txBox="true"/>
          <p:nvPr/>
        </p:nvSpPr>
        <p:spPr>
          <a:xfrm rot="0">
            <a:off x="5484623" y="1554131"/>
            <a:ext cx="7318753" cy="1569007"/>
          </a:xfrm>
          <a:prstGeom prst="rect">
            <a:avLst/>
          </a:prstGeom>
        </p:spPr>
        <p:txBody>
          <a:bodyPr anchor="t" rtlCol="false" tIns="0" lIns="0" bIns="0" rIns="0">
            <a:spAutoFit/>
          </a:bodyPr>
          <a:lstStyle/>
          <a:p>
            <a:pPr algn="ctr" marL="0" indent="0" lvl="0">
              <a:lnSpc>
                <a:spcPts val="11788"/>
              </a:lnSpc>
              <a:spcBef>
                <a:spcPct val="0"/>
              </a:spcBef>
            </a:pPr>
            <a:r>
              <a:rPr lang="en-US" sz="11671" strike="noStrike" u="none">
                <a:solidFill>
                  <a:srgbClr val="211F1C"/>
                </a:solidFill>
                <a:latin typeface="Anton"/>
              </a:rPr>
              <a:t> TỔNG QUAN</a:t>
            </a:r>
          </a:p>
        </p:txBody>
      </p:sp>
      <p:sp>
        <p:nvSpPr>
          <p:cNvPr name="TextBox 25" id="25"/>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26" id="26"/>
          <p:cNvSpPr txBox="true"/>
          <p:nvPr/>
        </p:nvSpPr>
        <p:spPr>
          <a:xfrm rot="0">
            <a:off x="6038692" y="6345472"/>
            <a:ext cx="2005632" cy="267427"/>
          </a:xfrm>
          <a:prstGeom prst="rect">
            <a:avLst/>
          </a:prstGeom>
        </p:spPr>
        <p:txBody>
          <a:bodyPr anchor="t" rtlCol="false" tIns="0" lIns="0" bIns="0" rIns="0">
            <a:spAutoFit/>
          </a:bodyPr>
          <a:lstStyle/>
          <a:p>
            <a:pPr algn="ctr">
              <a:lnSpc>
                <a:spcPts val="2023"/>
              </a:lnSpc>
            </a:pPr>
            <a:r>
              <a:rPr lang="en-US" sz="2003" spc="200">
                <a:solidFill>
                  <a:srgbClr val="211F1C"/>
                </a:solidFill>
                <a:latin typeface="Anton"/>
              </a:rPr>
              <a:t>PHƯƠNG PHÁP</a:t>
            </a:r>
          </a:p>
        </p:txBody>
      </p:sp>
      <p:sp>
        <p:nvSpPr>
          <p:cNvPr name="TextBox 27" id="27"/>
          <p:cNvSpPr txBox="true"/>
          <p:nvPr/>
        </p:nvSpPr>
        <p:spPr>
          <a:xfrm rot="0">
            <a:off x="10357606" y="6345472"/>
            <a:ext cx="2005632" cy="267427"/>
          </a:xfrm>
          <a:prstGeom prst="rect">
            <a:avLst/>
          </a:prstGeom>
        </p:spPr>
        <p:txBody>
          <a:bodyPr anchor="t" rtlCol="false" tIns="0" lIns="0" bIns="0" rIns="0">
            <a:spAutoFit/>
          </a:bodyPr>
          <a:lstStyle/>
          <a:p>
            <a:pPr algn="ctr">
              <a:lnSpc>
                <a:spcPts val="2023"/>
              </a:lnSpc>
            </a:pPr>
            <a:r>
              <a:rPr lang="en-US" sz="2003" spc="200">
                <a:solidFill>
                  <a:srgbClr val="211F1C"/>
                </a:solidFill>
                <a:latin typeface="Anton"/>
              </a:rPr>
              <a:t>ỨNG DỤNG</a:t>
            </a:r>
          </a:p>
        </p:txBody>
      </p:sp>
      <p:sp>
        <p:nvSpPr>
          <p:cNvPr name="TextBox 28" id="28"/>
          <p:cNvSpPr txBox="true"/>
          <p:nvPr/>
        </p:nvSpPr>
        <p:spPr>
          <a:xfrm rot="0">
            <a:off x="14675228" y="6345472"/>
            <a:ext cx="2005632" cy="267427"/>
          </a:xfrm>
          <a:prstGeom prst="rect">
            <a:avLst/>
          </a:prstGeom>
        </p:spPr>
        <p:txBody>
          <a:bodyPr anchor="t" rtlCol="false" tIns="0" lIns="0" bIns="0" rIns="0">
            <a:spAutoFit/>
          </a:bodyPr>
          <a:lstStyle/>
          <a:p>
            <a:pPr algn="ctr">
              <a:lnSpc>
                <a:spcPts val="2023"/>
              </a:lnSpc>
            </a:pPr>
            <a:r>
              <a:rPr lang="en-US" sz="2003" spc="200">
                <a:solidFill>
                  <a:srgbClr val="211F1C"/>
                </a:solidFill>
                <a:latin typeface="Anton"/>
              </a:rPr>
              <a:t>KẾT LUẬN</a:t>
            </a:r>
          </a:p>
        </p:txBody>
      </p:sp>
      <p:grpSp>
        <p:nvGrpSpPr>
          <p:cNvPr name="Group 29" id="29"/>
          <p:cNvGrpSpPr/>
          <p:nvPr/>
        </p:nvGrpSpPr>
        <p:grpSpPr>
          <a:xfrm rot="633520">
            <a:off x="1838589" y="7746547"/>
            <a:ext cx="3776226" cy="1823298"/>
            <a:chOff x="0" y="0"/>
            <a:chExt cx="5034968" cy="2431065"/>
          </a:xfrm>
        </p:grpSpPr>
        <p:sp>
          <p:nvSpPr>
            <p:cNvPr name="Freeform 30" id="30"/>
            <p:cNvSpPr/>
            <p:nvPr/>
          </p:nvSpPr>
          <p:spPr>
            <a:xfrm flipH="false" flipV="false" rot="-646737">
              <a:off x="102835" y="437868"/>
              <a:ext cx="4829297" cy="1555329"/>
            </a:xfrm>
            <a:custGeom>
              <a:avLst/>
              <a:gdLst/>
              <a:ahLst/>
              <a:cxnLst/>
              <a:rect r="r" b="b" t="t" l="l"/>
              <a:pathLst>
                <a:path h="1555329" w="4829297">
                  <a:moveTo>
                    <a:pt x="0" y="0"/>
                  </a:moveTo>
                  <a:lnTo>
                    <a:pt x="4829297" y="0"/>
                  </a:lnTo>
                  <a:lnTo>
                    <a:pt x="4829297" y="1555329"/>
                  </a:lnTo>
                  <a:lnTo>
                    <a:pt x="0" y="1555329"/>
                  </a:lnTo>
                  <a:lnTo>
                    <a:pt x="0" y="0"/>
                  </a:lnTo>
                  <a:close/>
                </a:path>
              </a:pathLst>
            </a:custGeom>
            <a:blipFill>
              <a:blip r:embed="rId16"/>
              <a:stretch>
                <a:fillRect l="-7388" t="-99248" r="-2408" b="-217142"/>
              </a:stretch>
            </a:blipFill>
          </p:spPr>
        </p:sp>
        <p:sp>
          <p:nvSpPr>
            <p:cNvPr name="TextBox 31" id="31"/>
            <p:cNvSpPr txBox="true"/>
            <p:nvPr/>
          </p:nvSpPr>
          <p:spPr>
            <a:xfrm rot="-646737">
              <a:off x="405708" y="871440"/>
              <a:ext cx="4212602" cy="625826"/>
            </a:xfrm>
            <a:prstGeom prst="rect">
              <a:avLst/>
            </a:prstGeom>
          </p:spPr>
          <p:txBody>
            <a:bodyPr anchor="t" rtlCol="false" tIns="0" lIns="0" bIns="0" rIns="0">
              <a:spAutoFit/>
            </a:bodyPr>
            <a:lstStyle/>
            <a:p>
              <a:pPr algn="ctr">
                <a:lnSpc>
                  <a:spcPts val="4072"/>
                </a:lnSpc>
                <a:spcBef>
                  <a:spcPct val="0"/>
                </a:spcBef>
              </a:pPr>
              <a:r>
                <a:rPr lang="en-US" sz="2770" spc="407">
                  <a:solidFill>
                    <a:srgbClr val="FFFFFF"/>
                  </a:solidFill>
                  <a:latin typeface="Anton"/>
                </a:rPr>
                <a:t>THỰC HÀNH</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588567"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09625" y="2271748"/>
            <a:ext cx="3177049" cy="3174058"/>
            <a:chOff x="0" y="0"/>
            <a:chExt cx="1728779" cy="1727151"/>
          </a:xfrm>
        </p:grpSpPr>
        <p:sp>
          <p:nvSpPr>
            <p:cNvPr name="Freeform 7" id="7"/>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8" id="8"/>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9" id="9"/>
          <p:cNvGrpSpPr/>
          <p:nvPr/>
        </p:nvGrpSpPr>
        <p:grpSpPr>
          <a:xfrm rot="0">
            <a:off x="809625" y="5869180"/>
            <a:ext cx="3177049" cy="3174058"/>
            <a:chOff x="0" y="0"/>
            <a:chExt cx="1728779" cy="1727151"/>
          </a:xfrm>
        </p:grpSpPr>
        <p:sp>
          <p:nvSpPr>
            <p:cNvPr name="Freeform 10" id="10"/>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1" id="11"/>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2" id="12"/>
          <p:cNvGrpSpPr/>
          <p:nvPr/>
        </p:nvGrpSpPr>
        <p:grpSpPr>
          <a:xfrm rot="0">
            <a:off x="4498597" y="2271748"/>
            <a:ext cx="3177049" cy="3174058"/>
            <a:chOff x="0" y="0"/>
            <a:chExt cx="1728779" cy="1727151"/>
          </a:xfrm>
        </p:grpSpPr>
        <p:sp>
          <p:nvSpPr>
            <p:cNvPr name="Freeform 13" id="13"/>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4" id="14"/>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5" id="15"/>
          <p:cNvGrpSpPr/>
          <p:nvPr/>
        </p:nvGrpSpPr>
        <p:grpSpPr>
          <a:xfrm rot="0">
            <a:off x="4498597" y="5869180"/>
            <a:ext cx="3177049" cy="3174058"/>
            <a:chOff x="0" y="0"/>
            <a:chExt cx="1728779" cy="1727151"/>
          </a:xfrm>
        </p:grpSpPr>
        <p:sp>
          <p:nvSpPr>
            <p:cNvPr name="Freeform 16" id="16"/>
            <p:cNvSpPr/>
            <p:nvPr/>
          </p:nvSpPr>
          <p:spPr>
            <a:xfrm flipH="false" flipV="false" rot="0">
              <a:off x="0" y="0"/>
              <a:ext cx="1728779" cy="1727151"/>
            </a:xfrm>
            <a:custGeom>
              <a:avLst/>
              <a:gdLst/>
              <a:ahLst/>
              <a:cxnLst/>
              <a:rect r="r" b="b" t="t" l="l"/>
              <a:pathLst>
                <a:path h="1727151" w="1728779">
                  <a:moveTo>
                    <a:pt x="87726" y="0"/>
                  </a:moveTo>
                  <a:lnTo>
                    <a:pt x="1641053" y="0"/>
                  </a:lnTo>
                  <a:cubicBezTo>
                    <a:pt x="1664319" y="0"/>
                    <a:pt x="1686633" y="9243"/>
                    <a:pt x="1703084" y="25694"/>
                  </a:cubicBezTo>
                  <a:cubicBezTo>
                    <a:pt x="1719536" y="42146"/>
                    <a:pt x="1728779" y="64459"/>
                    <a:pt x="1728779" y="87726"/>
                  </a:cubicBezTo>
                  <a:lnTo>
                    <a:pt x="1728779" y="1639425"/>
                  </a:lnTo>
                  <a:cubicBezTo>
                    <a:pt x="1728779" y="1662692"/>
                    <a:pt x="1719536" y="1685005"/>
                    <a:pt x="1703084" y="1701457"/>
                  </a:cubicBezTo>
                  <a:cubicBezTo>
                    <a:pt x="1686633" y="1717909"/>
                    <a:pt x="1664319" y="1727151"/>
                    <a:pt x="1641053" y="1727151"/>
                  </a:cubicBezTo>
                  <a:lnTo>
                    <a:pt x="87726" y="1727151"/>
                  </a:lnTo>
                  <a:cubicBezTo>
                    <a:pt x="64459" y="1727151"/>
                    <a:pt x="42146" y="1717909"/>
                    <a:pt x="25694" y="1701457"/>
                  </a:cubicBezTo>
                  <a:cubicBezTo>
                    <a:pt x="9243" y="1685005"/>
                    <a:pt x="0" y="1662692"/>
                    <a:pt x="0" y="1639425"/>
                  </a:cubicBezTo>
                  <a:lnTo>
                    <a:pt x="0" y="87726"/>
                  </a:lnTo>
                  <a:cubicBezTo>
                    <a:pt x="0" y="64459"/>
                    <a:pt x="9243" y="42146"/>
                    <a:pt x="25694" y="25694"/>
                  </a:cubicBezTo>
                  <a:cubicBezTo>
                    <a:pt x="42146" y="9243"/>
                    <a:pt x="64459" y="0"/>
                    <a:pt x="87726" y="0"/>
                  </a:cubicBezTo>
                  <a:close/>
                </a:path>
              </a:pathLst>
            </a:custGeom>
            <a:solidFill>
              <a:srgbClr val="F1F1F1"/>
            </a:solidFill>
            <a:ln w="9525" cap="rnd">
              <a:solidFill>
                <a:srgbClr val="000000"/>
              </a:solidFill>
              <a:prstDash val="solid"/>
              <a:round/>
            </a:ln>
          </p:spPr>
        </p:sp>
        <p:sp>
          <p:nvSpPr>
            <p:cNvPr name="TextBox 17" id="17"/>
            <p:cNvSpPr txBox="true"/>
            <p:nvPr/>
          </p:nvSpPr>
          <p:spPr>
            <a:xfrm>
              <a:off x="0" y="-38100"/>
              <a:ext cx="1728779" cy="1765251"/>
            </a:xfrm>
            <a:prstGeom prst="rect">
              <a:avLst/>
            </a:prstGeom>
          </p:spPr>
          <p:txBody>
            <a:bodyPr anchor="ctr" rtlCol="false" tIns="50800" lIns="50800" bIns="50800" rIns="50800"/>
            <a:lstStyle/>
            <a:p>
              <a:pPr algn="ctr">
                <a:lnSpc>
                  <a:spcPts val="2116"/>
                </a:lnSpc>
              </a:pPr>
            </a:p>
          </p:txBody>
        </p:sp>
      </p:grpSp>
      <p:grpSp>
        <p:nvGrpSpPr>
          <p:cNvPr name="Group 18" id="18"/>
          <p:cNvGrpSpPr/>
          <p:nvPr/>
        </p:nvGrpSpPr>
        <p:grpSpPr>
          <a:xfrm rot="0">
            <a:off x="1039353" y="2499981"/>
            <a:ext cx="2717593" cy="2717593"/>
            <a:chOff x="0" y="0"/>
            <a:chExt cx="6350000" cy="6350000"/>
          </a:xfrm>
        </p:grpSpPr>
        <p:sp>
          <p:nvSpPr>
            <p:cNvPr name="Freeform 19" id="19"/>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24838" t="0" r="-24838" b="0"/>
              </a:stretch>
            </a:blipFill>
          </p:spPr>
        </p:sp>
      </p:grpSp>
      <p:grpSp>
        <p:nvGrpSpPr>
          <p:cNvPr name="Group 20" id="20"/>
          <p:cNvGrpSpPr/>
          <p:nvPr/>
        </p:nvGrpSpPr>
        <p:grpSpPr>
          <a:xfrm rot="-5400000">
            <a:off x="1039353" y="6097413"/>
            <a:ext cx="2717593" cy="2717593"/>
            <a:chOff x="0" y="0"/>
            <a:chExt cx="6350000" cy="6350000"/>
          </a:xfrm>
        </p:grpSpPr>
        <p:sp>
          <p:nvSpPr>
            <p:cNvPr name="Freeform 21" id="21"/>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5058" t="0" r="-25058" b="0"/>
              </a:stretch>
            </a:blipFill>
          </p:spPr>
        </p:sp>
      </p:grpSp>
      <p:grpSp>
        <p:nvGrpSpPr>
          <p:cNvPr name="Group 22" id="22"/>
          <p:cNvGrpSpPr/>
          <p:nvPr/>
        </p:nvGrpSpPr>
        <p:grpSpPr>
          <a:xfrm rot="0">
            <a:off x="4728325" y="2499981"/>
            <a:ext cx="2717593" cy="2717593"/>
            <a:chOff x="0" y="0"/>
            <a:chExt cx="6350000" cy="6350000"/>
          </a:xfrm>
        </p:grpSpPr>
        <p:sp>
          <p:nvSpPr>
            <p:cNvPr name="Freeform 23" id="23"/>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7"/>
              <a:stretch>
                <a:fillRect l="-25058" t="0" r="-25058" b="0"/>
              </a:stretch>
            </a:blipFill>
          </p:spPr>
        </p:sp>
      </p:grpSp>
      <p:grpSp>
        <p:nvGrpSpPr>
          <p:cNvPr name="Group 24" id="24"/>
          <p:cNvGrpSpPr/>
          <p:nvPr/>
        </p:nvGrpSpPr>
        <p:grpSpPr>
          <a:xfrm rot="5400000">
            <a:off x="4728325" y="6097413"/>
            <a:ext cx="2717593" cy="2717593"/>
            <a:chOff x="0" y="0"/>
            <a:chExt cx="6350000" cy="6350000"/>
          </a:xfrm>
        </p:grpSpPr>
        <p:sp>
          <p:nvSpPr>
            <p:cNvPr name="Freeform 25" id="2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0" t="0" r="-49677" b="0"/>
              </a:stretch>
            </a:blipFill>
          </p:spPr>
        </p:sp>
      </p:grpSp>
      <p:sp>
        <p:nvSpPr>
          <p:cNvPr name="Freeform 26" id="26"/>
          <p:cNvSpPr/>
          <p:nvPr/>
        </p:nvSpPr>
        <p:spPr>
          <a:xfrm flipH="false" flipV="false" rot="0">
            <a:off x="16486423" y="496912"/>
            <a:ext cx="991952" cy="847668"/>
          </a:xfrm>
          <a:custGeom>
            <a:avLst/>
            <a:gdLst/>
            <a:ahLst/>
            <a:cxnLst/>
            <a:rect r="r" b="b" t="t" l="l"/>
            <a:pathLst>
              <a:path h="847668" w="991952">
                <a:moveTo>
                  <a:pt x="0" y="0"/>
                </a:moveTo>
                <a:lnTo>
                  <a:pt x="991952" y="0"/>
                </a:lnTo>
                <a:lnTo>
                  <a:pt x="991952" y="847669"/>
                </a:lnTo>
                <a:lnTo>
                  <a:pt x="0" y="8476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7" id="27"/>
          <p:cNvSpPr txBox="true"/>
          <p:nvPr/>
        </p:nvSpPr>
        <p:spPr>
          <a:xfrm rot="0">
            <a:off x="8647196" y="2416570"/>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GIỚI THIỆU</a:t>
            </a:r>
          </a:p>
        </p:txBody>
      </p:sp>
      <p:sp>
        <p:nvSpPr>
          <p:cNvPr name="TextBox 28" id="28"/>
          <p:cNvSpPr txBox="true"/>
          <p:nvPr/>
        </p:nvSpPr>
        <p:spPr>
          <a:xfrm rot="0">
            <a:off x="8667010" y="5631134"/>
            <a:ext cx="8315389" cy="3412103"/>
          </a:xfrm>
          <a:prstGeom prst="rect">
            <a:avLst/>
          </a:prstGeom>
        </p:spPr>
        <p:txBody>
          <a:bodyPr anchor="t" rtlCol="false" tIns="0" lIns="0" bIns="0" rIns="0">
            <a:spAutoFit/>
          </a:bodyPr>
          <a:lstStyle/>
          <a:p>
            <a:pPr algn="l" marL="471505" indent="-235752" lvl="1">
              <a:lnSpc>
                <a:spcPts val="3428"/>
              </a:lnSpc>
              <a:buFont typeface="Arial"/>
              <a:buChar char="•"/>
            </a:pPr>
            <a:r>
              <a:rPr lang="en-US" sz="2183">
                <a:solidFill>
                  <a:srgbClr val="211F1C"/>
                </a:solidFill>
                <a:latin typeface="Roboto Mono"/>
              </a:rPr>
              <a:t>Một kỹ thuật trong thống kê và khoa học dữ liệu nhằm xác định những điểm dữ liệu bất thường, chênh lệch đáng kể so với phần lớn dữ liệu khác trong một tập dữ liệu. </a:t>
            </a:r>
          </a:p>
          <a:p>
            <a:pPr algn="l" marL="471505" indent="-235752" lvl="1">
              <a:lnSpc>
                <a:spcPts val="3428"/>
              </a:lnSpc>
              <a:buFont typeface="Arial"/>
              <a:buChar char="•"/>
            </a:pPr>
            <a:r>
              <a:rPr lang="en-US" sz="2183">
                <a:solidFill>
                  <a:srgbClr val="211F1C"/>
                </a:solidFill>
                <a:latin typeface="Roboto Mono"/>
              </a:rPr>
              <a:t>Có thể xuất hiện do nhiều nguyên nhân khác nhau như lỗi đo đạc, lỗi ghi nhận, hoặc là do những biến cố hiếm gặp.</a:t>
            </a:r>
          </a:p>
          <a:p>
            <a:pPr algn="l" marL="0" indent="0" lvl="0">
              <a:lnSpc>
                <a:spcPts val="3428"/>
              </a:lnSpc>
            </a:pPr>
          </a:p>
        </p:txBody>
      </p:sp>
      <p:sp>
        <p:nvSpPr>
          <p:cNvPr name="TextBox 29" id="29"/>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
        <p:nvSpPr>
          <p:cNvPr name="TextBox 30" id="30"/>
          <p:cNvSpPr txBox="true"/>
          <p:nvPr/>
        </p:nvSpPr>
        <p:spPr>
          <a:xfrm rot="0">
            <a:off x="8647196" y="4357846"/>
            <a:ext cx="3212269" cy="906145"/>
          </a:xfrm>
          <a:prstGeom prst="rect">
            <a:avLst/>
          </a:prstGeom>
        </p:spPr>
        <p:txBody>
          <a:bodyPr anchor="t" rtlCol="false" tIns="0" lIns="0" bIns="0" rIns="0">
            <a:spAutoFit/>
          </a:bodyPr>
          <a:lstStyle/>
          <a:p>
            <a:pPr algn="ctr">
              <a:lnSpc>
                <a:spcPts val="7279"/>
              </a:lnSpc>
            </a:pPr>
            <a:r>
              <a:rPr lang="en-US" sz="5199">
                <a:solidFill>
                  <a:srgbClr val="211F1C"/>
                </a:solidFill>
                <a:latin typeface="Josefin Sans Bold"/>
              </a:rPr>
              <a:t>Khái niệm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53167" y="3034601"/>
            <a:ext cx="6625208" cy="4623085"/>
          </a:xfrm>
          <a:custGeom>
            <a:avLst/>
            <a:gdLst/>
            <a:ahLst/>
            <a:cxnLst/>
            <a:rect r="r" b="b" t="t" l="l"/>
            <a:pathLst>
              <a:path h="4623085" w="6625208">
                <a:moveTo>
                  <a:pt x="0" y="0"/>
                </a:moveTo>
                <a:lnTo>
                  <a:pt x="6625208" y="0"/>
                </a:lnTo>
                <a:lnTo>
                  <a:pt x="6625208" y="4623085"/>
                </a:lnTo>
                <a:lnTo>
                  <a:pt x="0" y="4623085"/>
                </a:lnTo>
                <a:lnTo>
                  <a:pt x="0" y="0"/>
                </a:lnTo>
                <a:close/>
              </a:path>
            </a:pathLst>
          </a:custGeom>
          <a:blipFill>
            <a:blip r:embed="rId8"/>
            <a:stretch>
              <a:fillRect l="-9578" t="-10811" r="-12749" b="-5474"/>
            </a:stretch>
          </a:blipFill>
        </p:spPr>
      </p:sp>
      <p:sp>
        <p:nvSpPr>
          <p:cNvPr name="TextBox 8" id="8"/>
          <p:cNvSpPr txBox="true"/>
          <p:nvPr/>
        </p:nvSpPr>
        <p:spPr>
          <a:xfrm rot="0">
            <a:off x="1247775" y="2551958"/>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GIỚI THIỆU</a:t>
            </a:r>
          </a:p>
        </p:txBody>
      </p:sp>
      <p:sp>
        <p:nvSpPr>
          <p:cNvPr name="TextBox 9" id="9"/>
          <p:cNvSpPr txBox="true"/>
          <p:nvPr/>
        </p:nvSpPr>
        <p:spPr>
          <a:xfrm rot="0">
            <a:off x="1247775" y="5777943"/>
            <a:ext cx="9466985" cy="3265295"/>
          </a:xfrm>
          <a:prstGeom prst="rect">
            <a:avLst/>
          </a:prstGeom>
        </p:spPr>
        <p:txBody>
          <a:bodyPr anchor="t" rtlCol="false" tIns="0" lIns="0" bIns="0" rIns="0">
            <a:spAutoFit/>
          </a:bodyPr>
          <a:lstStyle/>
          <a:p>
            <a:pPr algn="l">
              <a:lnSpc>
                <a:spcPts val="4375"/>
              </a:lnSpc>
            </a:pPr>
            <a:r>
              <a:rPr lang="en-US" sz="2486">
                <a:solidFill>
                  <a:srgbClr val="211F1C"/>
                </a:solidFill>
                <a:latin typeface="Roboto Mono Bold"/>
              </a:rPr>
              <a:t>Phát hiện outlier là một phần không thể thiếu trong quá trình phân tích dữ liệu vì những lý do:</a:t>
            </a:r>
          </a:p>
          <a:p>
            <a:pPr algn="l" marL="536803" indent="-268402" lvl="1">
              <a:lnSpc>
                <a:spcPts val="4375"/>
              </a:lnSpc>
              <a:buFont typeface="Arial"/>
              <a:buChar char="•"/>
            </a:pPr>
            <a:r>
              <a:rPr lang="en-US" sz="2486">
                <a:solidFill>
                  <a:srgbClr val="211F1C"/>
                </a:solidFill>
                <a:latin typeface="Roboto Mono"/>
              </a:rPr>
              <a:t>Nâng cao độ chính xác của mô hình</a:t>
            </a:r>
          </a:p>
          <a:p>
            <a:pPr algn="l" marL="536803" indent="-268402" lvl="1">
              <a:lnSpc>
                <a:spcPts val="4375"/>
              </a:lnSpc>
              <a:buFont typeface="Arial"/>
              <a:buChar char="•"/>
            </a:pPr>
            <a:r>
              <a:rPr lang="en-US" sz="2486">
                <a:solidFill>
                  <a:srgbClr val="211F1C"/>
                </a:solidFill>
                <a:latin typeface="Roboto Mono"/>
              </a:rPr>
              <a:t>Phát hiện sự cố và lỗi</a:t>
            </a:r>
          </a:p>
          <a:p>
            <a:pPr algn="l" marL="536803" indent="-268402" lvl="1">
              <a:lnSpc>
                <a:spcPts val="4375"/>
              </a:lnSpc>
              <a:buFont typeface="Arial"/>
              <a:buChar char="•"/>
            </a:pPr>
            <a:r>
              <a:rPr lang="en-US" sz="2486">
                <a:solidFill>
                  <a:srgbClr val="211F1C"/>
                </a:solidFill>
                <a:latin typeface="Roboto Mono"/>
              </a:rPr>
              <a:t>Hiểu biết sâu sắc hơn về dữ liệu</a:t>
            </a:r>
          </a:p>
          <a:p>
            <a:pPr algn="l" marL="0" indent="0" lvl="0">
              <a:lnSpc>
                <a:spcPts val="4375"/>
              </a:lnSpc>
            </a:pPr>
          </a:p>
        </p:txBody>
      </p:sp>
      <p:sp>
        <p:nvSpPr>
          <p:cNvPr name="TextBox 10" id="10"/>
          <p:cNvSpPr txBox="true"/>
          <p:nvPr/>
        </p:nvSpPr>
        <p:spPr>
          <a:xfrm rot="0">
            <a:off x="1028700" y="4647644"/>
            <a:ext cx="7685687" cy="698499"/>
          </a:xfrm>
          <a:prstGeom prst="rect">
            <a:avLst/>
          </a:prstGeom>
        </p:spPr>
        <p:txBody>
          <a:bodyPr anchor="t" rtlCol="false" tIns="0" lIns="0" bIns="0" rIns="0">
            <a:spAutoFit/>
          </a:bodyPr>
          <a:lstStyle/>
          <a:p>
            <a:pPr algn="ctr">
              <a:lnSpc>
                <a:spcPts val="5600"/>
              </a:lnSpc>
            </a:pPr>
            <a:r>
              <a:rPr lang="en-US" sz="4000">
                <a:solidFill>
                  <a:srgbClr val="211F1C"/>
                </a:solidFill>
                <a:latin typeface="Josefin Sans Bold"/>
              </a:rPr>
              <a:t> Tại sao cần phát hiện Outlier?</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53167" y="3034601"/>
            <a:ext cx="6625208" cy="4623085"/>
          </a:xfrm>
          <a:custGeom>
            <a:avLst/>
            <a:gdLst/>
            <a:ahLst/>
            <a:cxnLst/>
            <a:rect r="r" b="b" t="t" l="l"/>
            <a:pathLst>
              <a:path h="4623085" w="6625208">
                <a:moveTo>
                  <a:pt x="0" y="0"/>
                </a:moveTo>
                <a:lnTo>
                  <a:pt x="6625208" y="0"/>
                </a:lnTo>
                <a:lnTo>
                  <a:pt x="6625208" y="4623085"/>
                </a:lnTo>
                <a:lnTo>
                  <a:pt x="0" y="4623085"/>
                </a:lnTo>
                <a:lnTo>
                  <a:pt x="0" y="0"/>
                </a:lnTo>
                <a:close/>
              </a:path>
            </a:pathLst>
          </a:custGeom>
          <a:blipFill>
            <a:blip r:embed="rId8"/>
            <a:stretch>
              <a:fillRect l="-9578" t="-10811" r="-12749" b="-5474"/>
            </a:stretch>
          </a:blipFill>
        </p:spPr>
      </p:sp>
      <p:sp>
        <p:nvSpPr>
          <p:cNvPr name="TextBox 8" id="8"/>
          <p:cNvSpPr txBox="true"/>
          <p:nvPr/>
        </p:nvSpPr>
        <p:spPr>
          <a:xfrm rot="0">
            <a:off x="1247775" y="277607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GIỚI THIỆU</a:t>
            </a:r>
          </a:p>
        </p:txBody>
      </p:sp>
      <p:sp>
        <p:nvSpPr>
          <p:cNvPr name="TextBox 9" id="9"/>
          <p:cNvSpPr txBox="true"/>
          <p:nvPr/>
        </p:nvSpPr>
        <p:spPr>
          <a:xfrm rot="0">
            <a:off x="1247775" y="5403293"/>
            <a:ext cx="9466985" cy="3261696"/>
          </a:xfrm>
          <a:prstGeom prst="rect">
            <a:avLst/>
          </a:prstGeom>
        </p:spPr>
        <p:txBody>
          <a:bodyPr anchor="t" rtlCol="false" tIns="0" lIns="0" bIns="0" rIns="0">
            <a:spAutoFit/>
          </a:bodyPr>
          <a:lstStyle/>
          <a:p>
            <a:pPr algn="l">
              <a:lnSpc>
                <a:spcPts val="4375"/>
              </a:lnSpc>
            </a:pPr>
          </a:p>
          <a:p>
            <a:pPr algn="l" marL="536802" indent="-268401" lvl="1">
              <a:lnSpc>
                <a:spcPts val="4375"/>
              </a:lnSpc>
              <a:buFont typeface="Arial"/>
              <a:buChar char="•"/>
            </a:pPr>
            <a:r>
              <a:rPr lang="en-US" sz="2486">
                <a:solidFill>
                  <a:srgbClr val="211F1C"/>
                </a:solidFill>
                <a:latin typeface="Roboto Mono"/>
              </a:rPr>
              <a:t>Sai lệch trong phân tích</a:t>
            </a:r>
          </a:p>
          <a:p>
            <a:pPr algn="l" marL="536802" indent="-268401" lvl="1">
              <a:lnSpc>
                <a:spcPts val="4375"/>
              </a:lnSpc>
              <a:buFont typeface="Arial"/>
              <a:buChar char="•"/>
            </a:pPr>
            <a:r>
              <a:rPr lang="en-US" sz="2486">
                <a:solidFill>
                  <a:srgbClr val="211F1C"/>
                </a:solidFill>
                <a:latin typeface="Roboto Mono"/>
              </a:rPr>
              <a:t>Giảm hiệu quả của mô hình</a:t>
            </a:r>
          </a:p>
          <a:p>
            <a:pPr algn="l" marL="536802" indent="-268401" lvl="1">
              <a:lnSpc>
                <a:spcPts val="4375"/>
              </a:lnSpc>
              <a:buFont typeface="Arial"/>
              <a:buChar char="•"/>
            </a:pPr>
            <a:r>
              <a:rPr lang="en-US" sz="2486">
                <a:solidFill>
                  <a:srgbClr val="211F1C"/>
                </a:solidFill>
                <a:latin typeface="Roboto Mono"/>
              </a:rPr>
              <a:t>Rủi ro trong quyết định kinh doanh</a:t>
            </a:r>
          </a:p>
          <a:p>
            <a:pPr algn="l" marL="536802" indent="-268401" lvl="1">
              <a:lnSpc>
                <a:spcPts val="4375"/>
              </a:lnSpc>
              <a:buFont typeface="Arial"/>
              <a:buChar char="•"/>
            </a:pPr>
            <a:r>
              <a:rPr lang="en-US" sz="2486">
                <a:solidFill>
                  <a:srgbClr val="211F1C"/>
                </a:solidFill>
                <a:latin typeface="Roboto Mono"/>
              </a:rPr>
              <a:t>Không phát hiện gian lận và các vấn đề bảo mật</a:t>
            </a:r>
          </a:p>
          <a:p>
            <a:pPr algn="l" marL="0" indent="0" lvl="0">
              <a:lnSpc>
                <a:spcPts val="4375"/>
              </a:lnSpc>
            </a:pPr>
          </a:p>
        </p:txBody>
      </p:sp>
      <p:sp>
        <p:nvSpPr>
          <p:cNvPr name="TextBox 10" id="10"/>
          <p:cNvSpPr txBox="true"/>
          <p:nvPr/>
        </p:nvSpPr>
        <p:spPr>
          <a:xfrm rot="0">
            <a:off x="1028700" y="4982924"/>
            <a:ext cx="8666391" cy="639444"/>
          </a:xfrm>
          <a:prstGeom prst="rect">
            <a:avLst/>
          </a:prstGeom>
        </p:spPr>
        <p:txBody>
          <a:bodyPr anchor="t" rtlCol="false" tIns="0" lIns="0" bIns="0" rIns="0">
            <a:spAutoFit/>
          </a:bodyPr>
          <a:lstStyle/>
          <a:p>
            <a:pPr algn="ctr">
              <a:lnSpc>
                <a:spcPts val="5180"/>
              </a:lnSpc>
            </a:pPr>
            <a:r>
              <a:rPr lang="en-US" sz="3700">
                <a:solidFill>
                  <a:srgbClr val="211F1C"/>
                </a:solidFill>
                <a:latin typeface="Josefin Sans Bold"/>
              </a:rPr>
              <a:t> Hậu quả khi không phát hiện Outlier</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67927" y="812085"/>
            <a:ext cx="991952" cy="847668"/>
          </a:xfrm>
          <a:custGeom>
            <a:avLst/>
            <a:gdLst/>
            <a:ahLst/>
            <a:cxnLst/>
            <a:rect r="r" b="b" t="t" l="l"/>
            <a:pathLst>
              <a:path h="847668" w="991952">
                <a:moveTo>
                  <a:pt x="0" y="0"/>
                </a:moveTo>
                <a:lnTo>
                  <a:pt x="991952" y="0"/>
                </a:lnTo>
                <a:lnTo>
                  <a:pt x="991952" y="847668"/>
                </a:lnTo>
                <a:lnTo>
                  <a:pt x="0" y="8476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53167" y="3034601"/>
            <a:ext cx="6625208" cy="4623085"/>
          </a:xfrm>
          <a:custGeom>
            <a:avLst/>
            <a:gdLst/>
            <a:ahLst/>
            <a:cxnLst/>
            <a:rect r="r" b="b" t="t" l="l"/>
            <a:pathLst>
              <a:path h="4623085" w="6625208">
                <a:moveTo>
                  <a:pt x="0" y="0"/>
                </a:moveTo>
                <a:lnTo>
                  <a:pt x="6625208" y="0"/>
                </a:lnTo>
                <a:lnTo>
                  <a:pt x="6625208" y="4623085"/>
                </a:lnTo>
                <a:lnTo>
                  <a:pt x="0" y="4623085"/>
                </a:lnTo>
                <a:lnTo>
                  <a:pt x="0" y="0"/>
                </a:lnTo>
                <a:close/>
              </a:path>
            </a:pathLst>
          </a:custGeom>
          <a:blipFill>
            <a:blip r:embed="rId8"/>
            <a:stretch>
              <a:fillRect l="-9578" t="-10811" r="-12749" b="-5474"/>
            </a:stretch>
          </a:blipFill>
        </p:spPr>
      </p:sp>
      <p:sp>
        <p:nvSpPr>
          <p:cNvPr name="TextBox 8" id="8"/>
          <p:cNvSpPr txBox="true"/>
          <p:nvPr/>
        </p:nvSpPr>
        <p:spPr>
          <a:xfrm rot="0">
            <a:off x="1247775" y="2776073"/>
            <a:ext cx="10214898" cy="1739500"/>
          </a:xfrm>
          <a:prstGeom prst="rect">
            <a:avLst/>
          </a:prstGeom>
        </p:spPr>
        <p:txBody>
          <a:bodyPr anchor="t" rtlCol="false" tIns="0" lIns="0" bIns="0" rIns="0">
            <a:spAutoFit/>
          </a:bodyPr>
          <a:lstStyle/>
          <a:p>
            <a:pPr algn="l">
              <a:lnSpc>
                <a:spcPts val="13224"/>
              </a:lnSpc>
            </a:pPr>
            <a:r>
              <a:rPr lang="en-US" sz="13093">
                <a:solidFill>
                  <a:srgbClr val="211F1C"/>
                </a:solidFill>
                <a:latin typeface="Anton"/>
              </a:rPr>
              <a:t>GIỚI THIỆU</a:t>
            </a:r>
          </a:p>
        </p:txBody>
      </p:sp>
      <p:sp>
        <p:nvSpPr>
          <p:cNvPr name="TextBox 9" id="9"/>
          <p:cNvSpPr txBox="true"/>
          <p:nvPr/>
        </p:nvSpPr>
        <p:spPr>
          <a:xfrm rot="0">
            <a:off x="1247775" y="5403293"/>
            <a:ext cx="9466985" cy="3261696"/>
          </a:xfrm>
          <a:prstGeom prst="rect">
            <a:avLst/>
          </a:prstGeom>
        </p:spPr>
        <p:txBody>
          <a:bodyPr anchor="t" rtlCol="false" tIns="0" lIns="0" bIns="0" rIns="0">
            <a:spAutoFit/>
          </a:bodyPr>
          <a:lstStyle/>
          <a:p>
            <a:pPr algn="l">
              <a:lnSpc>
                <a:spcPts val="4375"/>
              </a:lnSpc>
            </a:pPr>
          </a:p>
          <a:p>
            <a:pPr algn="l" marL="536802" indent="-268401" lvl="1">
              <a:lnSpc>
                <a:spcPts val="4375"/>
              </a:lnSpc>
              <a:buFont typeface="Arial"/>
              <a:buChar char="•"/>
            </a:pPr>
            <a:r>
              <a:rPr lang="en-US" sz="2486">
                <a:solidFill>
                  <a:srgbClr val="211F1C"/>
                </a:solidFill>
                <a:latin typeface="Roboto Mono"/>
              </a:rPr>
              <a:t>Point Outliers (Ngoại lệ điểm)</a:t>
            </a:r>
          </a:p>
          <a:p>
            <a:pPr algn="l" marL="536802" indent="-268401" lvl="1">
              <a:lnSpc>
                <a:spcPts val="4375"/>
              </a:lnSpc>
              <a:buFont typeface="Arial"/>
              <a:buChar char="•"/>
            </a:pPr>
            <a:r>
              <a:rPr lang="en-US" sz="2486">
                <a:solidFill>
                  <a:srgbClr val="211F1C"/>
                </a:solidFill>
                <a:latin typeface="Roboto Mono"/>
              </a:rPr>
              <a:t>Contextual Outliers (Ngoại lệ ngữ cảnh)</a:t>
            </a:r>
          </a:p>
          <a:p>
            <a:pPr algn="l" marL="536802" indent="-268401" lvl="1">
              <a:lnSpc>
                <a:spcPts val="4375"/>
              </a:lnSpc>
              <a:buFont typeface="Arial"/>
              <a:buChar char="•"/>
            </a:pPr>
            <a:r>
              <a:rPr lang="en-US" sz="2486">
                <a:solidFill>
                  <a:srgbClr val="211F1C"/>
                </a:solidFill>
                <a:latin typeface="Roboto Mono"/>
              </a:rPr>
              <a:t>Collective Outliers (Ngoại lệ tập thể)</a:t>
            </a:r>
          </a:p>
          <a:p>
            <a:pPr algn="l">
              <a:lnSpc>
                <a:spcPts val="4375"/>
              </a:lnSpc>
            </a:pPr>
          </a:p>
          <a:p>
            <a:pPr algn="l" marL="0" indent="0" lvl="0">
              <a:lnSpc>
                <a:spcPts val="4375"/>
              </a:lnSpc>
            </a:pPr>
          </a:p>
        </p:txBody>
      </p:sp>
      <p:sp>
        <p:nvSpPr>
          <p:cNvPr name="TextBox 10" id="10"/>
          <p:cNvSpPr txBox="true"/>
          <p:nvPr/>
        </p:nvSpPr>
        <p:spPr>
          <a:xfrm rot="0">
            <a:off x="1028700" y="4982924"/>
            <a:ext cx="8666391" cy="639444"/>
          </a:xfrm>
          <a:prstGeom prst="rect">
            <a:avLst/>
          </a:prstGeom>
        </p:spPr>
        <p:txBody>
          <a:bodyPr anchor="t" rtlCol="false" tIns="0" lIns="0" bIns="0" rIns="0">
            <a:spAutoFit/>
          </a:bodyPr>
          <a:lstStyle/>
          <a:p>
            <a:pPr algn="l">
              <a:lnSpc>
                <a:spcPts val="5180"/>
              </a:lnSpc>
            </a:pPr>
            <a:r>
              <a:rPr lang="en-US" sz="3700">
                <a:solidFill>
                  <a:srgbClr val="211F1C"/>
                </a:solidFill>
                <a:latin typeface="Josefin Sans Bold"/>
              </a:rPr>
              <a:t>Phân loại Outlier</a:t>
            </a:r>
          </a:p>
        </p:txBody>
      </p:sp>
      <p:sp>
        <p:nvSpPr>
          <p:cNvPr name="TextBox 11" id="11"/>
          <p:cNvSpPr txBox="true"/>
          <p:nvPr/>
        </p:nvSpPr>
        <p:spPr>
          <a:xfrm rot="0">
            <a:off x="809625" y="773985"/>
            <a:ext cx="4018637" cy="255422"/>
          </a:xfrm>
          <a:prstGeom prst="rect">
            <a:avLst/>
          </a:prstGeom>
        </p:spPr>
        <p:txBody>
          <a:bodyPr anchor="t" rtlCol="false" tIns="0" lIns="0" bIns="0" rIns="0">
            <a:spAutoFit/>
          </a:bodyPr>
          <a:lstStyle/>
          <a:p>
            <a:pPr algn="l" marL="0" indent="0" lvl="0">
              <a:lnSpc>
                <a:spcPts val="2116"/>
              </a:lnSpc>
              <a:spcBef>
                <a:spcPct val="0"/>
              </a:spcBef>
            </a:pPr>
            <a:r>
              <a:rPr lang="en-US" sz="1439" spc="211">
                <a:solidFill>
                  <a:srgbClr val="211F1C"/>
                </a:solidFill>
                <a:latin typeface="Nunito Sans Expanded Semi-Bold"/>
              </a:rPr>
              <a:t>TON DUC THANG UNIVERSITY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184953" y="0"/>
            <a:ext cx="22876567" cy="11447809"/>
            <a:chOff x="0" y="0"/>
            <a:chExt cx="30502090" cy="15263745"/>
          </a:xfrm>
        </p:grpSpPr>
        <p:sp>
          <p:nvSpPr>
            <p:cNvPr name="Freeform 3" id="3"/>
            <p:cNvSpPr/>
            <p:nvPr/>
          </p:nvSpPr>
          <p:spPr>
            <a:xfrm flipH="false" flipV="false" rot="0">
              <a:off x="0"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345" y="0"/>
              <a:ext cx="15263745" cy="15263745"/>
            </a:xfrm>
            <a:custGeom>
              <a:avLst/>
              <a:gdLst/>
              <a:ahLst/>
              <a:cxnLst/>
              <a:rect r="r" b="b" t="t" l="l"/>
              <a:pathLst>
                <a:path h="15263745" w="15263745">
                  <a:moveTo>
                    <a:pt x="0" y="0"/>
                  </a:moveTo>
                  <a:lnTo>
                    <a:pt x="15263745" y="0"/>
                  </a:lnTo>
                  <a:lnTo>
                    <a:pt x="15263745" y="15263745"/>
                  </a:lnTo>
                  <a:lnTo>
                    <a:pt x="0" y="152637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906978" y="9043238"/>
            <a:ext cx="2571397" cy="430125"/>
          </a:xfrm>
          <a:custGeom>
            <a:avLst/>
            <a:gdLst/>
            <a:ahLst/>
            <a:cxnLst/>
            <a:rect r="r" b="b" t="t" l="l"/>
            <a:pathLst>
              <a:path h="430125" w="2571397">
                <a:moveTo>
                  <a:pt x="0" y="0"/>
                </a:moveTo>
                <a:lnTo>
                  <a:pt x="2571397" y="0"/>
                </a:lnTo>
                <a:lnTo>
                  <a:pt x="2571397" y="430124"/>
                </a:lnTo>
                <a:lnTo>
                  <a:pt x="0" y="430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7986" t="0" r="-7986" b="0"/>
            </a:stretch>
          </a:blipFill>
        </p:spPr>
      </p:sp>
      <p:sp>
        <p:nvSpPr>
          <p:cNvPr name="Freeform 7" id="7"/>
          <p:cNvSpPr/>
          <p:nvPr/>
        </p:nvSpPr>
        <p:spPr>
          <a:xfrm flipH="false" flipV="false" rot="0">
            <a:off x="0" y="0"/>
            <a:ext cx="18288000" cy="10253330"/>
          </a:xfrm>
          <a:custGeom>
            <a:avLst/>
            <a:gdLst/>
            <a:ahLst/>
            <a:cxnLst/>
            <a:rect r="r" b="b" t="t" l="l"/>
            <a:pathLst>
              <a:path h="10253330" w="18288000">
                <a:moveTo>
                  <a:pt x="0" y="0"/>
                </a:moveTo>
                <a:lnTo>
                  <a:pt x="18288000" y="0"/>
                </a:lnTo>
                <a:lnTo>
                  <a:pt x="18288000" y="10253330"/>
                </a:lnTo>
                <a:lnTo>
                  <a:pt x="0" y="10253330"/>
                </a:lnTo>
                <a:lnTo>
                  <a:pt x="0" y="0"/>
                </a:lnTo>
                <a:close/>
              </a:path>
            </a:pathLst>
          </a:custGeom>
          <a:blipFill>
            <a:blip r:embed="rId7">
              <a:alphaModFix amt="53000"/>
            </a:blip>
            <a:stretch>
              <a:fillRect l="0" t="-39180" r="0" b="-39180"/>
            </a:stretch>
          </a:blipFill>
        </p:spPr>
      </p:sp>
      <p:sp>
        <p:nvSpPr>
          <p:cNvPr name="TextBox 8" id="8"/>
          <p:cNvSpPr txBox="true"/>
          <p:nvPr/>
        </p:nvSpPr>
        <p:spPr>
          <a:xfrm rot="0">
            <a:off x="4689748" y="2956737"/>
            <a:ext cx="8908504" cy="1739500"/>
          </a:xfrm>
          <a:prstGeom prst="rect">
            <a:avLst/>
          </a:prstGeom>
        </p:spPr>
        <p:txBody>
          <a:bodyPr anchor="t" rtlCol="false" tIns="0" lIns="0" bIns="0" rIns="0">
            <a:spAutoFit/>
          </a:bodyPr>
          <a:lstStyle/>
          <a:p>
            <a:pPr algn="l">
              <a:lnSpc>
                <a:spcPts val="13224"/>
              </a:lnSpc>
            </a:pPr>
            <a:r>
              <a:rPr lang="en-US" sz="13093">
                <a:solidFill>
                  <a:srgbClr val="FFFFFF"/>
                </a:solidFill>
                <a:latin typeface="Anton"/>
              </a:rPr>
              <a:t>PHƯƠNG PHÁP</a:t>
            </a:r>
          </a:p>
        </p:txBody>
      </p:sp>
      <p:sp>
        <p:nvSpPr>
          <p:cNvPr name="TextBox 9" id="9"/>
          <p:cNvSpPr txBox="true"/>
          <p:nvPr/>
        </p:nvSpPr>
        <p:spPr>
          <a:xfrm rot="0">
            <a:off x="4410507" y="5458599"/>
            <a:ext cx="9466985" cy="2709246"/>
          </a:xfrm>
          <a:prstGeom prst="rect">
            <a:avLst/>
          </a:prstGeom>
        </p:spPr>
        <p:txBody>
          <a:bodyPr anchor="t" rtlCol="false" tIns="0" lIns="0" bIns="0" rIns="0">
            <a:spAutoFit/>
          </a:bodyPr>
          <a:lstStyle/>
          <a:p>
            <a:pPr algn="ctr">
              <a:lnSpc>
                <a:spcPts val="4375"/>
              </a:lnSpc>
            </a:pPr>
          </a:p>
          <a:p>
            <a:pPr algn="ctr">
              <a:lnSpc>
                <a:spcPts val="4375"/>
              </a:lnSpc>
            </a:pPr>
            <a:r>
              <a:rPr lang="en-US" sz="2486">
                <a:solidFill>
                  <a:srgbClr val="FFFFFF"/>
                </a:solidFill>
                <a:latin typeface="Roboto Mono"/>
              </a:rPr>
              <a:t>Phương pháp Z-Score</a:t>
            </a:r>
          </a:p>
          <a:p>
            <a:pPr algn="ctr">
              <a:lnSpc>
                <a:spcPts val="4375"/>
              </a:lnSpc>
            </a:pPr>
            <a:r>
              <a:rPr lang="en-US" sz="2486">
                <a:solidFill>
                  <a:srgbClr val="FFFFFF"/>
                </a:solidFill>
                <a:latin typeface="Roboto Mono"/>
              </a:rPr>
              <a:t>Phương pháp IQR Based Filtering</a:t>
            </a:r>
          </a:p>
          <a:p>
            <a:pPr algn="ctr">
              <a:lnSpc>
                <a:spcPts val="4375"/>
              </a:lnSpc>
            </a:pPr>
            <a:r>
              <a:rPr lang="en-US" sz="2486">
                <a:solidFill>
                  <a:srgbClr val="FFFFFF"/>
                </a:solidFill>
                <a:latin typeface="Roboto Mono"/>
              </a:rPr>
              <a:t>Phương pháp Local Outlier Factor(LOF)</a:t>
            </a:r>
          </a:p>
          <a:p>
            <a:pPr algn="ctr" marL="0" indent="0" lvl="0">
              <a:lnSpc>
                <a:spcPts val="4375"/>
              </a:lnSpc>
            </a:pPr>
          </a:p>
        </p:txBody>
      </p:sp>
      <p:sp>
        <p:nvSpPr>
          <p:cNvPr name="TextBox 10" id="10"/>
          <p:cNvSpPr txBox="true"/>
          <p:nvPr/>
        </p:nvSpPr>
        <p:spPr>
          <a:xfrm rot="0">
            <a:off x="4048741" y="4942980"/>
            <a:ext cx="10190517" cy="639444"/>
          </a:xfrm>
          <a:prstGeom prst="rect">
            <a:avLst/>
          </a:prstGeom>
        </p:spPr>
        <p:txBody>
          <a:bodyPr anchor="t" rtlCol="false" tIns="0" lIns="0" bIns="0" rIns="0">
            <a:spAutoFit/>
          </a:bodyPr>
          <a:lstStyle/>
          <a:p>
            <a:pPr algn="l">
              <a:lnSpc>
                <a:spcPts val="5180"/>
              </a:lnSpc>
            </a:pPr>
            <a:r>
              <a:rPr lang="en-US" sz="3700">
                <a:solidFill>
                  <a:srgbClr val="FFFFFF"/>
                </a:solidFill>
                <a:latin typeface="Josefin Sans Bold"/>
              </a:rPr>
              <a:t>Các phương pháp phát hiện Outlier phổ biến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DAGEd6NpKio</dc:identifier>
  <dcterms:modified xsi:type="dcterms:W3CDTF">2011-08-01T06:04:30Z</dcterms:modified>
  <cp:revision>1</cp:revision>
  <dc:title>Datamining-Nhóm6</dc:title>
</cp:coreProperties>
</file>